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60" r:id="rId1"/>
  </p:sldMasterIdLst>
  <p:notesMasterIdLst>
    <p:notesMasterId r:id="rId29"/>
  </p:notesMasterIdLst>
  <p:sldIdLst>
    <p:sldId id="263" r:id="rId2"/>
    <p:sldId id="260" r:id="rId3"/>
    <p:sldId id="264" r:id="rId4"/>
    <p:sldId id="265" r:id="rId5"/>
    <p:sldId id="266" r:id="rId6"/>
    <p:sldId id="267" r:id="rId7"/>
    <p:sldId id="268" r:id="rId8"/>
    <p:sldId id="269" r:id="rId9"/>
    <p:sldId id="270" r:id="rId10"/>
    <p:sldId id="271" r:id="rId11"/>
    <p:sldId id="272" r:id="rId12"/>
    <p:sldId id="277" r:id="rId13"/>
    <p:sldId id="275" r:id="rId14"/>
    <p:sldId id="274" r:id="rId15"/>
    <p:sldId id="278" r:id="rId16"/>
    <p:sldId id="284" r:id="rId17"/>
    <p:sldId id="282" r:id="rId18"/>
    <p:sldId id="281" r:id="rId19"/>
    <p:sldId id="280" r:id="rId20"/>
    <p:sldId id="279" r:id="rId21"/>
    <p:sldId id="285" r:id="rId22"/>
    <p:sldId id="289" r:id="rId23"/>
    <p:sldId id="288" r:id="rId24"/>
    <p:sldId id="287" r:id="rId25"/>
    <p:sldId id="290" r:id="rId26"/>
    <p:sldId id="291" r:id="rId27"/>
    <p:sldId id="261" r:id="rId28"/>
  </p:sldIdLst>
  <p:sldSz cx="12192000" cy="6858000"/>
  <p:notesSz cx="6797675" cy="9926638"/>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8697577C-0F4B-4CD4-B40A-3E6BCCDCFF6E}" v="2" dt="2026-07-04T12:00:28.817"/>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000" autoAdjust="0"/>
    <p:restoredTop sz="94249" autoAdjust="0"/>
  </p:normalViewPr>
  <p:slideViewPr>
    <p:cSldViewPr snapToGrid="0">
      <p:cViewPr varScale="1">
        <p:scale>
          <a:sx n="68" d="100"/>
          <a:sy n="68" d="100"/>
        </p:scale>
        <p:origin x="816" y="66"/>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microsoft.com/office/2015/10/relationships/revisionInfo" Target="revisionInfo.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 Id="rId35" Type="http://schemas.microsoft.com/office/2016/11/relationships/changesInfo" Target="changesInfos/changesInfo1.xml"/><Relationship Id="rId8" Type="http://schemas.openxmlformats.org/officeDocument/2006/relationships/slide" Target="slides/slide7.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Vinay Kumar" userId="853eae46947f60b9" providerId="LiveId" clId="{F90F6E8B-DAD2-4B65-A3DE-D1CA6E72AEB1}"/>
    <pc:docChg chg="modSld">
      <pc:chgData name="Vinay Kumar" userId="853eae46947f60b9" providerId="LiveId" clId="{F90F6E8B-DAD2-4B65-A3DE-D1CA6E72AEB1}" dt="2026-07-04T12:00:37.186" v="7" actId="20577"/>
      <pc:docMkLst>
        <pc:docMk/>
      </pc:docMkLst>
      <pc:sldChg chg="modSp mod">
        <pc:chgData name="Vinay Kumar" userId="853eae46947f60b9" providerId="LiveId" clId="{F90F6E8B-DAD2-4B65-A3DE-D1CA6E72AEB1}" dt="2026-07-04T12:00:37.186" v="7" actId="20577"/>
        <pc:sldMkLst>
          <pc:docMk/>
          <pc:sldMk cId="2040958616" sldId="263"/>
        </pc:sldMkLst>
        <pc:spChg chg="mod">
          <ac:chgData name="Vinay Kumar" userId="853eae46947f60b9" providerId="LiveId" clId="{F90F6E8B-DAD2-4B65-A3DE-D1CA6E72AEB1}" dt="2026-07-04T12:00:37.186" v="7" actId="20577"/>
          <ac:spMkLst>
            <pc:docMk/>
            <pc:sldMk cId="2040958616" sldId="263"/>
            <ac:spMk id="16386"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8056"/>
          </a:xfrm>
          <a:prstGeom prst="rect">
            <a:avLst/>
          </a:prstGeom>
        </p:spPr>
        <p:txBody>
          <a:bodyPr vert="horz" lIns="91440" tIns="45720" rIns="91440" bIns="45720" rtlCol="0"/>
          <a:lstStyle>
            <a:lvl1pPr algn="l">
              <a:defRPr sz="1200"/>
            </a:lvl1pPr>
          </a:lstStyle>
          <a:p>
            <a:endParaRPr lang="en-IN"/>
          </a:p>
        </p:txBody>
      </p:sp>
      <p:sp>
        <p:nvSpPr>
          <p:cNvPr id="3" name="Date Placeholder 2"/>
          <p:cNvSpPr>
            <a:spLocks noGrp="1"/>
          </p:cNvSpPr>
          <p:nvPr>
            <p:ph type="dt" idx="1"/>
          </p:nvPr>
        </p:nvSpPr>
        <p:spPr>
          <a:xfrm>
            <a:off x="3850443" y="0"/>
            <a:ext cx="2945659" cy="498056"/>
          </a:xfrm>
          <a:prstGeom prst="rect">
            <a:avLst/>
          </a:prstGeom>
        </p:spPr>
        <p:txBody>
          <a:bodyPr vert="horz" lIns="91440" tIns="45720" rIns="91440" bIns="45720" rtlCol="0"/>
          <a:lstStyle>
            <a:lvl1pPr algn="r">
              <a:defRPr sz="1200"/>
            </a:lvl1pPr>
          </a:lstStyle>
          <a:p>
            <a:fld id="{F5FB01A1-D623-452D-B813-A7C1937F8A50}" type="datetimeFigureOut">
              <a:rPr lang="en-IN" smtClean="0"/>
              <a:pPr/>
              <a:t>17-08-2026</a:t>
            </a:fld>
            <a:endParaRPr lang="en-IN"/>
          </a:p>
        </p:txBody>
      </p:sp>
      <p:sp>
        <p:nvSpPr>
          <p:cNvPr id="4" name="Slide Image Placeholder 3"/>
          <p:cNvSpPr>
            <a:spLocks noGrp="1" noRot="1" noChangeAspect="1"/>
          </p:cNvSpPr>
          <p:nvPr>
            <p:ph type="sldImg" idx="2"/>
          </p:nvPr>
        </p:nvSpPr>
        <p:spPr>
          <a:xfrm>
            <a:off x="422275" y="1241425"/>
            <a:ext cx="5953125" cy="3349625"/>
          </a:xfrm>
          <a:prstGeom prst="rect">
            <a:avLst/>
          </a:prstGeom>
          <a:noFill/>
          <a:ln w="12700">
            <a:solidFill>
              <a:prstClr val="black"/>
            </a:solidFill>
          </a:ln>
        </p:spPr>
        <p:txBody>
          <a:bodyPr vert="horz" lIns="91440" tIns="45720" rIns="91440" bIns="45720" rtlCol="0" anchor="ctr"/>
          <a:lstStyle/>
          <a:p>
            <a:endParaRPr lang="en-IN"/>
          </a:p>
        </p:txBody>
      </p:sp>
      <p:sp>
        <p:nvSpPr>
          <p:cNvPr id="5" name="Notes Placeholder 4"/>
          <p:cNvSpPr>
            <a:spLocks noGrp="1"/>
          </p:cNvSpPr>
          <p:nvPr>
            <p:ph type="body" sz="quarter" idx="3"/>
          </p:nvPr>
        </p:nvSpPr>
        <p:spPr>
          <a:xfrm>
            <a:off x="679768" y="4777194"/>
            <a:ext cx="5438140" cy="3908614"/>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6" name="Footer Placeholder 5"/>
          <p:cNvSpPr>
            <a:spLocks noGrp="1"/>
          </p:cNvSpPr>
          <p:nvPr>
            <p:ph type="ftr" sz="quarter" idx="4"/>
          </p:nvPr>
        </p:nvSpPr>
        <p:spPr>
          <a:xfrm>
            <a:off x="0" y="9428584"/>
            <a:ext cx="2945659" cy="498055"/>
          </a:xfrm>
          <a:prstGeom prst="rect">
            <a:avLst/>
          </a:prstGeom>
        </p:spPr>
        <p:txBody>
          <a:bodyPr vert="horz" lIns="91440" tIns="45720" rIns="91440" bIns="45720" rtlCol="0" anchor="b"/>
          <a:lstStyle>
            <a:lvl1pPr algn="l">
              <a:defRPr sz="1200"/>
            </a:lvl1pPr>
          </a:lstStyle>
          <a:p>
            <a:endParaRPr lang="en-IN"/>
          </a:p>
        </p:txBody>
      </p:sp>
      <p:sp>
        <p:nvSpPr>
          <p:cNvPr id="7" name="Slide Number Placeholder 6"/>
          <p:cNvSpPr>
            <a:spLocks noGrp="1"/>
          </p:cNvSpPr>
          <p:nvPr>
            <p:ph type="sldNum" sz="quarter" idx="5"/>
          </p:nvPr>
        </p:nvSpPr>
        <p:spPr>
          <a:xfrm>
            <a:off x="3850443" y="9428584"/>
            <a:ext cx="2945659" cy="498055"/>
          </a:xfrm>
          <a:prstGeom prst="rect">
            <a:avLst/>
          </a:prstGeom>
        </p:spPr>
        <p:txBody>
          <a:bodyPr vert="horz" lIns="91440" tIns="45720" rIns="91440" bIns="45720" rtlCol="0" anchor="b"/>
          <a:lstStyle>
            <a:lvl1pPr algn="r">
              <a:defRPr sz="1200"/>
            </a:lvl1pPr>
          </a:lstStyle>
          <a:p>
            <a:fld id="{0B3C6969-EC14-4422-B9BA-B6EF84FD7FFE}" type="slidenum">
              <a:rPr lang="en-IN" smtClean="0"/>
              <a:pPr/>
              <a:t>‹#›</a:t>
            </a:fld>
            <a:endParaRPr lang="en-IN"/>
          </a:p>
        </p:txBody>
      </p:sp>
    </p:spTree>
    <p:extLst>
      <p:ext uri="{BB962C8B-B14F-4D97-AF65-F5344CB8AC3E}">
        <p14:creationId xmlns:p14="http://schemas.microsoft.com/office/powerpoint/2010/main" val="250498804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1778676-10C6-4C39-8026-ED3245729754}" type="slidenum">
              <a:rPr lang="en-IN" altLang="en-US" smtClean="0"/>
              <a:pPr/>
              <a:t>1</a:t>
            </a:fld>
            <a:endParaRPr lang="en-IN" altLang="en-US"/>
          </a:p>
        </p:txBody>
      </p:sp>
    </p:spTree>
    <p:extLst>
      <p:ext uri="{BB962C8B-B14F-4D97-AF65-F5344CB8AC3E}">
        <p14:creationId xmlns:p14="http://schemas.microsoft.com/office/powerpoint/2010/main" val="266256401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1778676-10C6-4C39-8026-ED3245729754}" type="slidenum">
              <a:rPr lang="en-IN" altLang="en-US" smtClean="0"/>
              <a:pPr/>
              <a:t>2</a:t>
            </a:fld>
            <a:endParaRPr lang="en-IN" altLang="en-US"/>
          </a:p>
        </p:txBody>
      </p:sp>
    </p:spTree>
    <p:extLst>
      <p:ext uri="{BB962C8B-B14F-4D97-AF65-F5344CB8AC3E}">
        <p14:creationId xmlns:p14="http://schemas.microsoft.com/office/powerpoint/2010/main" val="2937694924"/>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4" name="Group 23"/>
          <p:cNvGrpSpPr>
            <a:grpSpLocks/>
          </p:cNvGrpSpPr>
          <p:nvPr/>
        </p:nvGrpSpPr>
        <p:grpSpPr bwMode="auto">
          <a:xfrm>
            <a:off x="0" y="682170"/>
            <a:ext cx="12192000" cy="6182179"/>
            <a:chOff x="0" y="-2373"/>
            <a:chExt cx="12192000" cy="6867027"/>
          </a:xfrm>
        </p:grpSpPr>
        <p:sp>
          <p:nvSpPr>
            <p:cNvPr id="5" name="Rectangle 4"/>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IN"/>
            </a:p>
          </p:txBody>
        </p:sp>
        <p:sp>
          <p:nvSpPr>
            <p:cNvPr id="6" name="Oval 5"/>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IN"/>
            </a:p>
          </p:txBody>
        </p:sp>
        <p:sp>
          <p:nvSpPr>
            <p:cNvPr id="7" name="Oval 6"/>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IN"/>
            </a:p>
          </p:txBody>
        </p:sp>
        <p:sp>
          <p:nvSpPr>
            <p:cNvPr id="8" name="Oval 7"/>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IN"/>
            </a:p>
          </p:txBody>
        </p:sp>
        <p:sp>
          <p:nvSpPr>
            <p:cNvPr id="9" name="Oval 8"/>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IN"/>
            </a:p>
          </p:txBody>
        </p:sp>
        <p:sp>
          <p:nvSpPr>
            <p:cNvPr id="10" name="Oval 9"/>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IN"/>
            </a:p>
          </p:txBody>
        </p:sp>
        <p:sp>
          <p:nvSpPr>
            <p:cNvPr id="11" name="Freeform 5"/>
            <p:cNvSpPr>
              <a:spLocks noEditPoints="1"/>
            </p:cNvSpPr>
            <p:nvPr/>
          </p:nvSpPr>
          <p:spPr bwMode="gray">
            <a:xfrm>
              <a:off x="0" y="1587"/>
              <a:ext cx="12192000" cy="6856413"/>
            </a:xfrm>
            <a:custGeom>
              <a:avLst/>
              <a:gdLst>
                <a:gd name="T0" fmla="*/ 0 w 15356"/>
                <a:gd name="T1" fmla="*/ 0 h 8638"/>
                <a:gd name="T2" fmla="*/ 0 w 15356"/>
                <a:gd name="T3" fmla="*/ 2147483647 h 8638"/>
                <a:gd name="T4" fmla="*/ 2147483647 w 15356"/>
                <a:gd name="T5" fmla="*/ 2147483647 h 8638"/>
                <a:gd name="T6" fmla="*/ 2147483647 w 15356"/>
                <a:gd name="T7" fmla="*/ 0 h 8638"/>
                <a:gd name="T8" fmla="*/ 0 w 15356"/>
                <a:gd name="T9" fmla="*/ 0 h 8638"/>
                <a:gd name="T10" fmla="*/ 2147483647 w 15356"/>
                <a:gd name="T11" fmla="*/ 2147483647 h 8638"/>
                <a:gd name="T12" fmla="*/ 2147483647 w 15356"/>
                <a:gd name="T13" fmla="*/ 2147483647 h 8638"/>
                <a:gd name="T14" fmla="*/ 2147483647 w 15356"/>
                <a:gd name="T15" fmla="*/ 2147483647 h 8638"/>
                <a:gd name="T16" fmla="*/ 2147483647 w 15356"/>
                <a:gd name="T17" fmla="*/ 2147483647 h 8638"/>
                <a:gd name="T18" fmla="*/ 2147483647 w 15356"/>
                <a:gd name="T19" fmla="*/ 2147483647 h 863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IN"/>
            </a:p>
          </p:txBody>
        </p:sp>
      </p:grpSp>
      <p:sp>
        <p:nvSpPr>
          <p:cNvPr id="12" name="Rectangle 11"/>
          <p:cNvSpPr/>
          <p:nvPr/>
        </p:nvSpPr>
        <p:spPr>
          <a:xfrm>
            <a:off x="10437813"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a:lstStyle/>
          <a:p>
            <a:endParaRPr lang="en-IN"/>
          </a:p>
        </p:txBody>
      </p:sp>
      <p:sp>
        <p:nvSpPr>
          <p:cNvPr id="2" name="Title 1"/>
          <p:cNvSpPr>
            <a:spLocks noGrp="1"/>
          </p:cNvSpPr>
          <p:nvPr>
            <p:ph type="ctrTitle"/>
          </p:nvPr>
        </p:nvSpPr>
        <p:spPr>
          <a:xfrm>
            <a:off x="1154955" y="2099733"/>
            <a:ext cx="8825658" cy="2677648"/>
          </a:xfrm>
        </p:spPr>
        <p:txBody>
          <a:bodyPr anchor="b"/>
          <a:lstStyle>
            <a:lvl1pPr>
              <a:defRPr sz="5400"/>
            </a:lvl1pPr>
          </a:lstStyle>
          <a:p>
            <a:r>
              <a:rPr lang="en-US" dirty="0"/>
              <a:t>Click to edit Master title style</a:t>
            </a:r>
          </a:p>
        </p:txBody>
      </p:sp>
      <p:sp>
        <p:nvSpPr>
          <p:cNvPr id="3" name="Subtitle 2"/>
          <p:cNvSpPr>
            <a:spLocks noGrp="1"/>
          </p:cNvSpPr>
          <p:nvPr>
            <p:ph type="subTitle" idx="1"/>
          </p:nvPr>
        </p:nvSpPr>
        <p:spPr>
          <a:xfrm>
            <a:off x="1154955" y="4777380"/>
            <a:ext cx="8825658" cy="861420"/>
          </a:xfrm>
        </p:spPr>
        <p:txBody>
          <a:bodyPr/>
          <a:lstStyle>
            <a:lvl1pPr marL="0" indent="0" algn="l">
              <a:buNone/>
              <a:defRPr cap="all">
                <a:solidFill>
                  <a:schemeClr val="accent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14" name="Date Placeholder 3"/>
          <p:cNvSpPr>
            <a:spLocks noGrp="1"/>
          </p:cNvSpPr>
          <p:nvPr>
            <p:ph type="dt" sz="half" idx="10"/>
          </p:nvPr>
        </p:nvSpPr>
        <p:spPr>
          <a:xfrm rot="5400000">
            <a:off x="10090150" y="1792288"/>
            <a:ext cx="990600" cy="304800"/>
          </a:xfrm>
        </p:spPr>
        <p:txBody>
          <a:bodyPr/>
          <a:lstStyle>
            <a:lvl1pPr algn="l">
              <a:defRPr b="0" i="0">
                <a:solidFill>
                  <a:schemeClr val="bg1"/>
                </a:solidFill>
              </a:defRPr>
            </a:lvl1pPr>
          </a:lstStyle>
          <a:p>
            <a:pPr>
              <a:defRPr/>
            </a:pPr>
            <a:fld id="{A0326B7D-0A3C-4839-BACA-2A35EE0A3389}" type="datetime1">
              <a:rPr lang="en-IN" smtClean="0"/>
              <a:t>17-08-2026</a:t>
            </a:fld>
            <a:endParaRPr lang="en-IN"/>
          </a:p>
        </p:txBody>
      </p:sp>
      <p:sp>
        <p:nvSpPr>
          <p:cNvPr id="15" name="Footer Placeholder 4"/>
          <p:cNvSpPr>
            <a:spLocks noGrp="1"/>
          </p:cNvSpPr>
          <p:nvPr>
            <p:ph type="ftr" sz="quarter" idx="11"/>
          </p:nvPr>
        </p:nvSpPr>
        <p:spPr>
          <a:xfrm rot="5400000">
            <a:off x="8960644" y="3226594"/>
            <a:ext cx="3859212" cy="304800"/>
          </a:xfrm>
        </p:spPr>
        <p:txBody>
          <a:bodyPr/>
          <a:lstStyle>
            <a:lvl1pPr>
              <a:defRPr b="0" i="0">
                <a:solidFill>
                  <a:schemeClr val="bg1"/>
                </a:solidFill>
              </a:defRPr>
            </a:lvl1pPr>
          </a:lstStyle>
          <a:p>
            <a:pPr>
              <a:defRPr/>
            </a:pPr>
            <a:r>
              <a:rPr lang="en-IN" dirty="0"/>
              <a:t>© GST &amp; Indirect Taxes Committee, ICAI</a:t>
            </a:r>
          </a:p>
        </p:txBody>
      </p:sp>
      <p:sp>
        <p:nvSpPr>
          <p:cNvPr id="16" name="Slide Number Placeholder 5"/>
          <p:cNvSpPr>
            <a:spLocks noGrp="1"/>
          </p:cNvSpPr>
          <p:nvPr>
            <p:ph type="sldNum" sz="quarter" idx="12"/>
          </p:nvPr>
        </p:nvSpPr>
        <p:spPr>
          <a:xfrm>
            <a:off x="10350500" y="292100"/>
            <a:ext cx="838200" cy="768350"/>
          </a:xfrm>
        </p:spPr>
        <p:txBody>
          <a:bodyPr/>
          <a:lstStyle>
            <a:lvl1pPr>
              <a:defRPr>
                <a:latin typeface="Palatino Linotype" panose="02040502050505030304" pitchFamily="18" charset="0"/>
              </a:defRPr>
            </a:lvl1pPr>
          </a:lstStyle>
          <a:p>
            <a:fld id="{56FCA643-ADDA-4CE8-B4FF-7AA2A8ED4A7D}" type="slidenum">
              <a:rPr lang="en-IN" altLang="en-US"/>
              <a:pPr/>
              <a:t>‹#›</a:t>
            </a:fld>
            <a:endParaRPr lang="en-IN" altLang="en-US"/>
          </a:p>
        </p:txBody>
      </p:sp>
      <p:pic>
        <p:nvPicPr>
          <p:cNvPr id="22" name="Picture 21" descr="A logo of a bird&#10;&#10;AI-generated content may be incorrect.">
            <a:extLst>
              <a:ext uri="{FF2B5EF4-FFF2-40B4-BE49-F238E27FC236}">
                <a16:creationId xmlns:a16="http://schemas.microsoft.com/office/drawing/2014/main" id="{FB00F527-B510-6A11-163D-BE0F1E6CDA87}"/>
              </a:ext>
            </a:extLst>
          </p:cNvPr>
          <p:cNvPicPr>
            <a:picLocks noChangeAspect="1"/>
          </p:cNvPicPr>
          <p:nvPr userDrawn="1"/>
        </p:nvPicPr>
        <p:blipFill>
          <a:blip r:embed="rId3" cstate="hqprint">
            <a:extLst>
              <a:ext uri="{28A0092B-C50C-407E-A947-70E740481C1C}">
                <a14:useLocalDpi xmlns:a14="http://schemas.microsoft.com/office/drawing/2010/main" val="0"/>
              </a:ext>
            </a:extLst>
          </a:blip>
          <a:stretch>
            <a:fillRect/>
          </a:stretch>
        </p:blipFill>
        <p:spPr>
          <a:xfrm>
            <a:off x="17886" y="0"/>
            <a:ext cx="2196676" cy="1073890"/>
          </a:xfrm>
          <a:prstGeom prst="rect">
            <a:avLst/>
          </a:prstGeom>
        </p:spPr>
      </p:pic>
    </p:spTree>
    <p:extLst>
      <p:ext uri="{BB962C8B-B14F-4D97-AF65-F5344CB8AC3E}">
        <p14:creationId xmlns:p14="http://schemas.microsoft.com/office/powerpoint/2010/main" val="228149167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grpSp>
        <p:nvGrpSpPr>
          <p:cNvPr id="5" name="Group 23"/>
          <p:cNvGrpSpPr>
            <a:grpSpLocks/>
          </p:cNvGrpSpPr>
          <p:nvPr/>
        </p:nvGrpSpPr>
        <p:grpSpPr bwMode="auto">
          <a:xfrm>
            <a:off x="0" y="-1588"/>
            <a:ext cx="12192000" cy="6865938"/>
            <a:chOff x="0" y="-2373"/>
            <a:chExt cx="12192000" cy="6867027"/>
          </a:xfrm>
        </p:grpSpPr>
        <p:sp>
          <p:nvSpPr>
            <p:cNvPr id="6" name="Rectangle 5"/>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7" name="Oval 6"/>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8" name="Oval 7"/>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9" name="Oval 8"/>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0" name="Oval 9"/>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1" name="Oval 10"/>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2" name="Rectangle 11"/>
            <p:cNvSpPr/>
            <p:nvPr/>
          </p:nvSpPr>
          <p:spPr>
            <a:xfrm>
              <a:off x="6172200" y="402504"/>
              <a:ext cx="5595938" cy="6054098"/>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13" name="Freeform 5"/>
            <p:cNvSpPr>
              <a:spLocks/>
            </p:cNvSpPr>
            <p:nvPr/>
          </p:nvSpPr>
          <p:spPr bwMode="gray">
            <a:xfrm rot="-5400000">
              <a:off x="3295432" y="2801721"/>
              <a:ext cx="6053670" cy="1254558"/>
            </a:xfrm>
            <a:custGeom>
              <a:avLst/>
              <a:gdLst>
                <a:gd name="T0" fmla="*/ 0 w 10000"/>
                <a:gd name="T1" fmla="*/ 0 h 8000"/>
                <a:gd name="T2" fmla="*/ 0 w 10000"/>
                <a:gd name="T3" fmla="*/ 2147483647 h 8000"/>
                <a:gd name="T4" fmla="*/ 2147483647 w 10000"/>
                <a:gd name="T5" fmla="*/ 2147483647 h 8000"/>
                <a:gd name="T6" fmla="*/ 2147483647 w 10000"/>
                <a:gd name="T7" fmla="*/ 2147483647 h 8000"/>
                <a:gd name="T8" fmla="*/ 2147483647 w 10000"/>
                <a:gd name="T9" fmla="*/ 2147483647 h 8000"/>
                <a:gd name="T10" fmla="*/ 2147483647 w 10000"/>
                <a:gd name="T11" fmla="*/ 2147483647 h 8000"/>
                <a:gd name="T12" fmla="*/ 2147483647 w 10000"/>
                <a:gd name="T13" fmla="*/ 2147483647 h 8000"/>
                <a:gd name="T14" fmla="*/ 2147483647 w 10000"/>
                <a:gd name="T15" fmla="*/ 2147483647 h 8000"/>
                <a:gd name="T16" fmla="*/ 2147483647 w 10000"/>
                <a:gd name="T17" fmla="*/ 2147483647 h 8000"/>
                <a:gd name="T18" fmla="*/ 2147483647 w 10000"/>
                <a:gd name="T19" fmla="*/ 2147483647 h 8000"/>
                <a:gd name="T20" fmla="*/ 2147483647 w 10000"/>
                <a:gd name="T21" fmla="*/ 2147483647 h 8000"/>
                <a:gd name="T22" fmla="*/ 2147483647 w 10000"/>
                <a:gd name="T23" fmla="*/ 2147483647 h 8000"/>
                <a:gd name="T24" fmla="*/ 2147483647 w 10000"/>
                <a:gd name="T25" fmla="*/ 2147483647 h 8000"/>
                <a:gd name="T26" fmla="*/ 2147483647 w 10000"/>
                <a:gd name="T27" fmla="*/ 2147483647 h 8000"/>
                <a:gd name="T28" fmla="*/ 2147483647 w 10000"/>
                <a:gd name="T29" fmla="*/ 2147483647 h 8000"/>
                <a:gd name="T30" fmla="*/ 2147483647 w 10000"/>
                <a:gd name="T31" fmla="*/ 2147483647 h 8000"/>
                <a:gd name="T32" fmla="*/ 2147483647 w 10000"/>
                <a:gd name="T33" fmla="*/ 2147483647 h 8000"/>
                <a:gd name="T34" fmla="*/ 2147483647 w 10000"/>
                <a:gd name="T35" fmla="*/ 2147483647 h 8000"/>
                <a:gd name="T36" fmla="*/ 2147483647 w 10000"/>
                <a:gd name="T37" fmla="*/ 2147483647 h 8000"/>
                <a:gd name="T38" fmla="*/ 2147483647 w 10000"/>
                <a:gd name="T39" fmla="*/ 2147483647 h 8000"/>
                <a:gd name="T40" fmla="*/ 2147483647 w 10000"/>
                <a:gd name="T41" fmla="*/ 2147483647 h 8000"/>
                <a:gd name="T42" fmla="*/ 2147483647 w 10000"/>
                <a:gd name="T43" fmla="*/ 2147483647 h 8000"/>
                <a:gd name="T44" fmla="*/ 2147483647 w 10000"/>
                <a:gd name="T45" fmla="*/ 2147483647 h 8000"/>
                <a:gd name="T46" fmla="*/ 2147483647 w 10000"/>
                <a:gd name="T47" fmla="*/ 2147483647 h 8000"/>
                <a:gd name="T48" fmla="*/ 2147483647 w 10000"/>
                <a:gd name="T49" fmla="*/ 2147483647 h 8000"/>
                <a:gd name="T50" fmla="*/ 2147483647 w 10000"/>
                <a:gd name="T51" fmla="*/ 2147483647 h 8000"/>
                <a:gd name="T52" fmla="*/ 2147483647 w 10000"/>
                <a:gd name="T53" fmla="*/ 2147483647 h 8000"/>
                <a:gd name="T54" fmla="*/ 2147483647 w 10000"/>
                <a:gd name="T55" fmla="*/ 2147483647 h 8000"/>
                <a:gd name="T56" fmla="*/ 2147483647 w 10000"/>
                <a:gd name="T57" fmla="*/ 2147483647 h 8000"/>
                <a:gd name="T58" fmla="*/ 2147483647 w 10000"/>
                <a:gd name="T59" fmla="*/ 2147483647 h 8000"/>
                <a:gd name="T60" fmla="*/ 2147483647 w 10000"/>
                <a:gd name="T61" fmla="*/ 2147483647 h 8000"/>
                <a:gd name="T62" fmla="*/ 2147483647 w 10000"/>
                <a:gd name="T63" fmla="*/ 2147483647 h 8000"/>
                <a:gd name="T64" fmla="*/ 2147483647 w 10000"/>
                <a:gd name="T65" fmla="*/ 2147483647 h 8000"/>
                <a:gd name="T66" fmla="*/ 2147483647 w 10000"/>
                <a:gd name="T67" fmla="*/ 2147483647 h 8000"/>
                <a:gd name="T68" fmla="*/ 2147483647 w 10000"/>
                <a:gd name="T69" fmla="*/ 2147483647 h 8000"/>
                <a:gd name="T70" fmla="*/ 2147483647 w 10000"/>
                <a:gd name="T71" fmla="*/ 2147483647 h 8000"/>
                <a:gd name="T72" fmla="*/ 2147483647 w 10000"/>
                <a:gd name="T73" fmla="*/ 2147483647 h 8000"/>
                <a:gd name="T74" fmla="*/ 2147483647 w 10000"/>
                <a:gd name="T75" fmla="*/ 2147483647 h 8000"/>
                <a:gd name="T76" fmla="*/ 2147483647 w 10000"/>
                <a:gd name="T77" fmla="*/ 2147483647 h 8000"/>
                <a:gd name="T78" fmla="*/ 2147483647 w 10000"/>
                <a:gd name="T79" fmla="*/ 2147483647 h 8000"/>
                <a:gd name="T80" fmla="*/ 2147483647 w 10000"/>
                <a:gd name="T81" fmla="*/ 2147483647 h 8000"/>
                <a:gd name="T82" fmla="*/ 2147483647 w 10000"/>
                <a:gd name="T83" fmla="*/ 2147483647 h 8000"/>
                <a:gd name="T84" fmla="*/ 2147483647 w 10000"/>
                <a:gd name="T85" fmla="*/ 2147483647 h 8000"/>
                <a:gd name="T86" fmla="*/ 2147483647 w 10000"/>
                <a:gd name="T87" fmla="*/ 2147483647 h 8000"/>
                <a:gd name="T88" fmla="*/ 2147483647 w 10000"/>
                <a:gd name="T89" fmla="*/ 2147483647 h 8000"/>
                <a:gd name="T90" fmla="*/ 2147483647 w 10000"/>
                <a:gd name="T91" fmla="*/ 2147483647 h 8000"/>
                <a:gd name="T92" fmla="*/ 2147483647 w 10000"/>
                <a:gd name="T93" fmla="*/ 2147483647 h 8000"/>
                <a:gd name="T94" fmla="*/ 2147483647 w 10000"/>
                <a:gd name="T95" fmla="*/ 2147483647 h 8000"/>
                <a:gd name="T96" fmla="*/ 2147483647 w 10000"/>
                <a:gd name="T97" fmla="*/ 2147483647 h 8000"/>
                <a:gd name="T98" fmla="*/ 0 w 10000"/>
                <a:gd name="T99" fmla="*/ 0 h 8000"/>
                <a:gd name="T100" fmla="*/ 0 w 10000"/>
                <a:gd name="T101" fmla="*/ 0 h 8000"/>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10000" h="8000">
                  <a:moveTo>
                    <a:pt x="0" y="0"/>
                  </a:moveTo>
                  <a:lnTo>
                    <a:pt x="0" y="7970"/>
                  </a:lnTo>
                  <a:lnTo>
                    <a:pt x="10000" y="8000"/>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IN"/>
            </a:p>
          </p:txBody>
        </p:sp>
        <p:sp>
          <p:nvSpPr>
            <p:cNvPr id="14" name="Freeform 5"/>
            <p:cNvSpPr>
              <a:spLocks/>
            </p:cNvSpPr>
            <p:nvPr/>
          </p:nvSpPr>
          <p:spPr bwMode="gray">
            <a:xfrm rot="-5677511">
              <a:off x="4203594" y="1826078"/>
              <a:ext cx="3299407" cy="440924"/>
            </a:xfrm>
            <a:custGeom>
              <a:avLst/>
              <a:gdLst>
                <a:gd name="T0" fmla="*/ 2147483647 w 10000"/>
                <a:gd name="T1" fmla="*/ 2147483647 h 5291"/>
                <a:gd name="T2" fmla="*/ 2147483647 w 10000"/>
                <a:gd name="T3" fmla="*/ 2147483647 h 5291"/>
                <a:gd name="T4" fmla="*/ 2147483647 w 10000"/>
                <a:gd name="T5" fmla="*/ 0 h 5291"/>
                <a:gd name="T6" fmla="*/ 2147483647 w 10000"/>
                <a:gd name="T7" fmla="*/ 0 h 5291"/>
                <a:gd name="T8" fmla="*/ 2147483647 w 10000"/>
                <a:gd name="T9" fmla="*/ 2147483647 h 5291"/>
                <a:gd name="T10" fmla="*/ 2147483647 w 10000"/>
                <a:gd name="T11" fmla="*/ 2147483647 h 5291"/>
                <a:gd name="T12" fmla="*/ 2147483647 w 10000"/>
                <a:gd name="T13" fmla="*/ 2147483647 h 5291"/>
                <a:gd name="T14" fmla="*/ 2147483647 w 10000"/>
                <a:gd name="T15" fmla="*/ 2147483647 h 5291"/>
                <a:gd name="T16" fmla="*/ 2147483647 w 10000"/>
                <a:gd name="T17" fmla="*/ 2147483647 h 5291"/>
                <a:gd name="T18" fmla="*/ 2147483647 w 10000"/>
                <a:gd name="T19" fmla="*/ 2147483647 h 5291"/>
                <a:gd name="T20" fmla="*/ 2147483647 w 10000"/>
                <a:gd name="T21" fmla="*/ 2147483647 h 5291"/>
                <a:gd name="T22" fmla="*/ 2147483647 w 10000"/>
                <a:gd name="T23" fmla="*/ 2147483647 h 5291"/>
                <a:gd name="T24" fmla="*/ 2147483647 w 10000"/>
                <a:gd name="T25" fmla="*/ 2147483647 h 5291"/>
                <a:gd name="T26" fmla="*/ 2147483647 w 10000"/>
                <a:gd name="T27" fmla="*/ 2147483647 h 5291"/>
                <a:gd name="T28" fmla="*/ 2147483647 w 10000"/>
                <a:gd name="T29" fmla="*/ 2147483647 h 5291"/>
                <a:gd name="T30" fmla="*/ 2147483647 w 10000"/>
                <a:gd name="T31" fmla="*/ 2147483647 h 5291"/>
                <a:gd name="T32" fmla="*/ 2147483647 w 10000"/>
                <a:gd name="T33" fmla="*/ 2147483647 h 5291"/>
                <a:gd name="T34" fmla="*/ 2147483647 w 10000"/>
                <a:gd name="T35" fmla="*/ 2147483647 h 5291"/>
                <a:gd name="T36" fmla="*/ 2147483647 w 10000"/>
                <a:gd name="T37" fmla="*/ 2147483647 h 5291"/>
                <a:gd name="T38" fmla="*/ 2147483647 w 10000"/>
                <a:gd name="T39" fmla="*/ 2147483647 h 5291"/>
                <a:gd name="T40" fmla="*/ 2147483647 w 10000"/>
                <a:gd name="T41" fmla="*/ 2147483647 h 5291"/>
                <a:gd name="T42" fmla="*/ 2147483647 w 10000"/>
                <a:gd name="T43" fmla="*/ 2147483647 h 5291"/>
                <a:gd name="T44" fmla="*/ 2147483647 w 10000"/>
                <a:gd name="T45" fmla="*/ 2147483647 h 5291"/>
                <a:gd name="T46" fmla="*/ 2147483647 w 10000"/>
                <a:gd name="T47" fmla="*/ 2147483647 h 5291"/>
                <a:gd name="T48" fmla="*/ 2147483647 w 10000"/>
                <a:gd name="T49" fmla="*/ 2147483647 h 5291"/>
                <a:gd name="T50" fmla="*/ 2147483647 w 10000"/>
                <a:gd name="T51" fmla="*/ 2147483647 h 5291"/>
                <a:gd name="T52" fmla="*/ 2147483647 w 10000"/>
                <a:gd name="T53" fmla="*/ 2147483647 h 5291"/>
                <a:gd name="T54" fmla="*/ 2147483647 w 10000"/>
                <a:gd name="T55" fmla="*/ 2147483647 h 5291"/>
                <a:gd name="T56" fmla="*/ 2147483647 w 10000"/>
                <a:gd name="T57" fmla="*/ 2147483647 h 5291"/>
                <a:gd name="T58" fmla="*/ 2147483647 w 10000"/>
                <a:gd name="T59" fmla="*/ 2147483647 h 5291"/>
                <a:gd name="T60" fmla="*/ 2147483647 w 10000"/>
                <a:gd name="T61" fmla="*/ 2147483647 h 5291"/>
                <a:gd name="T62" fmla="*/ 2147483647 w 10000"/>
                <a:gd name="T63" fmla="*/ 2147483647 h 5291"/>
                <a:gd name="T64" fmla="*/ 2147483647 w 10000"/>
                <a:gd name="T65" fmla="*/ 2147483647 h 5291"/>
                <a:gd name="T66" fmla="*/ 2147483647 w 10000"/>
                <a:gd name="T67" fmla="*/ 2147483647 h 5291"/>
                <a:gd name="T68" fmla="*/ 0 w 10000"/>
                <a:gd name="T69" fmla="*/ 2147483647 h 5291"/>
                <a:gd name="T70" fmla="*/ 2147483647 w 10000"/>
                <a:gd name="T71" fmla="*/ 2147483647 h 5291"/>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10000" h="5291">
                  <a:moveTo>
                    <a:pt x="85" y="2532"/>
                  </a:moveTo>
                  <a:cubicBezTo>
                    <a:pt x="1736" y="3911"/>
                    <a:pt x="7524" y="5298"/>
                    <a:pt x="9958" y="5291"/>
                  </a:cubicBezTo>
                  <a:cubicBezTo>
                    <a:pt x="9989" y="1958"/>
                    <a:pt x="9969" y="3333"/>
                    <a:pt x="10000" y="0"/>
                  </a:cubicBez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IN"/>
            </a:p>
          </p:txBody>
        </p:sp>
        <p:sp>
          <p:nvSpPr>
            <p:cNvPr id="15" name="Freeform 5"/>
            <p:cNvSpPr>
              <a:spLocks noEditPoints="1"/>
            </p:cNvSpPr>
            <p:nvPr/>
          </p:nvSpPr>
          <p:spPr bwMode="gray">
            <a:xfrm>
              <a:off x="0" y="1587"/>
              <a:ext cx="12192000" cy="6856413"/>
            </a:xfrm>
            <a:custGeom>
              <a:avLst/>
              <a:gdLst>
                <a:gd name="T0" fmla="*/ 0 w 15356"/>
                <a:gd name="T1" fmla="*/ 0 h 8638"/>
                <a:gd name="T2" fmla="*/ 0 w 15356"/>
                <a:gd name="T3" fmla="*/ 2147483647 h 8638"/>
                <a:gd name="T4" fmla="*/ 2147483647 w 15356"/>
                <a:gd name="T5" fmla="*/ 2147483647 h 8638"/>
                <a:gd name="T6" fmla="*/ 2147483647 w 15356"/>
                <a:gd name="T7" fmla="*/ 0 h 8638"/>
                <a:gd name="T8" fmla="*/ 0 w 15356"/>
                <a:gd name="T9" fmla="*/ 0 h 8638"/>
                <a:gd name="T10" fmla="*/ 2147483647 w 15356"/>
                <a:gd name="T11" fmla="*/ 2147483647 h 8638"/>
                <a:gd name="T12" fmla="*/ 2147483647 w 15356"/>
                <a:gd name="T13" fmla="*/ 2147483647 h 8638"/>
                <a:gd name="T14" fmla="*/ 2147483647 w 15356"/>
                <a:gd name="T15" fmla="*/ 2147483647 h 8638"/>
                <a:gd name="T16" fmla="*/ 2147483647 w 15356"/>
                <a:gd name="T17" fmla="*/ 2147483647 h 8638"/>
                <a:gd name="T18" fmla="*/ 2147483647 w 15356"/>
                <a:gd name="T19" fmla="*/ 2147483647 h 863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IN"/>
            </a:p>
          </p:txBody>
        </p:sp>
      </p:grpSp>
      <p:sp>
        <p:nvSpPr>
          <p:cNvPr id="16" name="Rectangle 15"/>
          <p:cNvSpPr/>
          <p:nvPr/>
        </p:nvSpPr>
        <p:spPr>
          <a:xfrm>
            <a:off x="10437813"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a:xfrm>
            <a:off x="1153907" y="1693332"/>
            <a:ext cx="3860260" cy="1735668"/>
          </a:xfrm>
        </p:spPr>
        <p:txBody>
          <a:bodyPr anchor="b">
            <a:normAutofit/>
          </a:bodyPr>
          <a:lstStyle>
            <a:lvl1pPr algn="l">
              <a:defRPr sz="36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547870" y="1143000"/>
            <a:ext cx="3227193" cy="4572000"/>
          </a:xfrm>
          <a:prstGeom prst="roundRect">
            <a:avLst>
              <a:gd name="adj" fmla="val 1858"/>
            </a:avLst>
          </a:prstGeom>
          <a:effectLst>
            <a:outerShdw blurRad="50800" dist="50800" dir="5400000" algn="tl" rotWithShape="0">
              <a:srgbClr val="000000">
                <a:alpha val="43000"/>
              </a:srgbClr>
            </a:outerShdw>
          </a:effectLst>
        </p:spPr>
        <p:txBody>
          <a:bodyPr rtlCol="0">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noProof="0"/>
              <a:t>Click icon to add picture</a:t>
            </a:r>
            <a:endParaRPr lang="en-US" noProof="0" dirty="0"/>
          </a:p>
        </p:txBody>
      </p:sp>
      <p:sp>
        <p:nvSpPr>
          <p:cNvPr id="4" name="Text Placeholder 3"/>
          <p:cNvSpPr>
            <a:spLocks noGrp="1"/>
          </p:cNvSpPr>
          <p:nvPr>
            <p:ph type="body" sz="half" idx="2"/>
          </p:nvPr>
        </p:nvSpPr>
        <p:spPr bwMode="gray">
          <a:xfrm>
            <a:off x="1154955" y="3657600"/>
            <a:ext cx="3859212" cy="1371600"/>
          </a:xfrm>
        </p:spPr>
        <p:txBody>
          <a:bodyPr>
            <a:normAutofit/>
          </a:bodyPr>
          <a:lstStyle>
            <a:lvl1pPr marL="0" indent="0">
              <a:buNone/>
              <a:defRPr sz="1400">
                <a:solidFill>
                  <a:schemeClr val="accent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17" name="Date Placeholder 4"/>
          <p:cNvSpPr>
            <a:spLocks noGrp="1"/>
          </p:cNvSpPr>
          <p:nvPr>
            <p:ph type="dt" sz="half" idx="10"/>
          </p:nvPr>
        </p:nvSpPr>
        <p:spPr/>
        <p:txBody>
          <a:bodyPr/>
          <a:lstStyle>
            <a:lvl1pPr>
              <a:defRPr/>
            </a:lvl1pPr>
          </a:lstStyle>
          <a:p>
            <a:pPr>
              <a:defRPr/>
            </a:pPr>
            <a:fld id="{D8B00971-6401-4FD4-8ED7-D5B5C28EBAF5}" type="datetime1">
              <a:rPr lang="en-IN" smtClean="0"/>
              <a:t>17-08-2026</a:t>
            </a:fld>
            <a:endParaRPr lang="en-IN"/>
          </a:p>
        </p:txBody>
      </p:sp>
      <p:sp>
        <p:nvSpPr>
          <p:cNvPr id="18" name="Footer Placeholder 5"/>
          <p:cNvSpPr>
            <a:spLocks noGrp="1"/>
          </p:cNvSpPr>
          <p:nvPr>
            <p:ph type="ftr" sz="quarter" idx="11"/>
          </p:nvPr>
        </p:nvSpPr>
        <p:spPr/>
        <p:txBody>
          <a:bodyPr/>
          <a:lstStyle>
            <a:lvl1pPr>
              <a:defRPr/>
            </a:lvl1pPr>
          </a:lstStyle>
          <a:p>
            <a:pPr>
              <a:defRPr/>
            </a:pPr>
            <a:r>
              <a:rPr lang="en-IN" sz="1000" dirty="0"/>
              <a:t>© GST &amp; Indirect Taxes Committee, ICAI</a:t>
            </a:r>
          </a:p>
        </p:txBody>
      </p:sp>
      <p:sp>
        <p:nvSpPr>
          <p:cNvPr id="19" name="Slide Number Placeholder 6"/>
          <p:cNvSpPr>
            <a:spLocks noGrp="1"/>
          </p:cNvSpPr>
          <p:nvPr>
            <p:ph type="sldNum" sz="quarter" idx="12"/>
          </p:nvPr>
        </p:nvSpPr>
        <p:spPr/>
        <p:txBody>
          <a:bodyPr/>
          <a:lstStyle>
            <a:lvl1pPr>
              <a:defRPr/>
            </a:lvl1pPr>
          </a:lstStyle>
          <a:p>
            <a:fld id="{7FA5A3D0-E251-454C-9ACE-E788CF250EC8}" type="slidenum">
              <a:rPr lang="en-IN" altLang="en-US"/>
              <a:pPr/>
              <a:t>‹#›</a:t>
            </a:fld>
            <a:endParaRPr lang="en-IN" altLang="en-US"/>
          </a:p>
        </p:txBody>
      </p:sp>
      <p:pic>
        <p:nvPicPr>
          <p:cNvPr id="20" name="Picture 19" descr="A blue and red logo with a white eagle and a blue circle&#10;&#10;Description automatically generated">
            <a:extLst>
              <a:ext uri="{FF2B5EF4-FFF2-40B4-BE49-F238E27FC236}">
                <a16:creationId xmlns:a16="http://schemas.microsoft.com/office/drawing/2014/main" id="{805C1A61-6662-AEA3-7924-F582F199849C}"/>
              </a:ext>
            </a:extLst>
          </p:cNvPr>
          <p:cNvPicPr>
            <a:picLocks noChangeAspect="1"/>
          </p:cNvPicPr>
          <p:nvPr userDrawn="1"/>
        </p:nvPicPr>
        <p:blipFill>
          <a:blip r:embed="rId3" cstate="hqprint">
            <a:extLst>
              <a:ext uri="{28A0092B-C50C-407E-A947-70E740481C1C}">
                <a14:useLocalDpi xmlns:a14="http://schemas.microsoft.com/office/drawing/2010/main" val="0"/>
              </a:ext>
            </a:extLst>
          </a:blip>
          <a:stretch>
            <a:fillRect/>
          </a:stretch>
        </p:blipFill>
        <p:spPr>
          <a:xfrm>
            <a:off x="533592" y="526336"/>
            <a:ext cx="648000" cy="665345"/>
          </a:xfrm>
          <a:prstGeom prst="rect">
            <a:avLst/>
          </a:prstGeom>
        </p:spPr>
      </p:pic>
    </p:spTree>
    <p:extLst>
      <p:ext uri="{BB962C8B-B14F-4D97-AF65-F5344CB8AC3E}">
        <p14:creationId xmlns:p14="http://schemas.microsoft.com/office/powerpoint/2010/main" val="393557441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grpSp>
        <p:nvGrpSpPr>
          <p:cNvPr id="5" name="Group 23"/>
          <p:cNvGrpSpPr>
            <a:grpSpLocks/>
          </p:cNvGrpSpPr>
          <p:nvPr/>
        </p:nvGrpSpPr>
        <p:grpSpPr bwMode="auto">
          <a:xfrm>
            <a:off x="0" y="-1588"/>
            <a:ext cx="12192000" cy="6865938"/>
            <a:chOff x="0" y="-2373"/>
            <a:chExt cx="12192000" cy="6867027"/>
          </a:xfrm>
        </p:grpSpPr>
        <p:sp>
          <p:nvSpPr>
            <p:cNvPr id="6" name="Rectangle 5"/>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7" name="Oval 6"/>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8" name="Oval 7"/>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9" name="Oval 8"/>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0" name="Oval 9"/>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1" name="Oval 10"/>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2" name="Freeform 5"/>
            <p:cNvSpPr>
              <a:spLocks/>
            </p:cNvSpPr>
            <p:nvPr/>
          </p:nvSpPr>
          <p:spPr bwMode="gray">
            <a:xfrm rot="10371525">
              <a:off x="263767" y="4438254"/>
              <a:ext cx="3299407" cy="440924"/>
            </a:xfrm>
            <a:custGeom>
              <a:avLst/>
              <a:gdLst>
                <a:gd name="T0" fmla="*/ 2147483647 w 10000"/>
                <a:gd name="T1" fmla="*/ 2147483647 h 5291"/>
                <a:gd name="T2" fmla="*/ 2147483647 w 10000"/>
                <a:gd name="T3" fmla="*/ 2147483647 h 5291"/>
                <a:gd name="T4" fmla="*/ 2147483647 w 10000"/>
                <a:gd name="T5" fmla="*/ 0 h 5291"/>
                <a:gd name="T6" fmla="*/ 2147483647 w 10000"/>
                <a:gd name="T7" fmla="*/ 0 h 5291"/>
                <a:gd name="T8" fmla="*/ 2147483647 w 10000"/>
                <a:gd name="T9" fmla="*/ 2147483647 h 5291"/>
                <a:gd name="T10" fmla="*/ 2147483647 w 10000"/>
                <a:gd name="T11" fmla="*/ 2147483647 h 5291"/>
                <a:gd name="T12" fmla="*/ 2147483647 w 10000"/>
                <a:gd name="T13" fmla="*/ 2147483647 h 5291"/>
                <a:gd name="T14" fmla="*/ 2147483647 w 10000"/>
                <a:gd name="T15" fmla="*/ 2147483647 h 5291"/>
                <a:gd name="T16" fmla="*/ 2147483647 w 10000"/>
                <a:gd name="T17" fmla="*/ 2147483647 h 5291"/>
                <a:gd name="T18" fmla="*/ 2147483647 w 10000"/>
                <a:gd name="T19" fmla="*/ 2147483647 h 5291"/>
                <a:gd name="T20" fmla="*/ 2147483647 w 10000"/>
                <a:gd name="T21" fmla="*/ 2147483647 h 5291"/>
                <a:gd name="T22" fmla="*/ 2147483647 w 10000"/>
                <a:gd name="T23" fmla="*/ 2147483647 h 5291"/>
                <a:gd name="T24" fmla="*/ 2147483647 w 10000"/>
                <a:gd name="T25" fmla="*/ 2147483647 h 5291"/>
                <a:gd name="T26" fmla="*/ 2147483647 w 10000"/>
                <a:gd name="T27" fmla="*/ 2147483647 h 5291"/>
                <a:gd name="T28" fmla="*/ 2147483647 w 10000"/>
                <a:gd name="T29" fmla="*/ 2147483647 h 5291"/>
                <a:gd name="T30" fmla="*/ 2147483647 w 10000"/>
                <a:gd name="T31" fmla="*/ 2147483647 h 5291"/>
                <a:gd name="T32" fmla="*/ 2147483647 w 10000"/>
                <a:gd name="T33" fmla="*/ 2147483647 h 5291"/>
                <a:gd name="T34" fmla="*/ 2147483647 w 10000"/>
                <a:gd name="T35" fmla="*/ 2147483647 h 5291"/>
                <a:gd name="T36" fmla="*/ 2147483647 w 10000"/>
                <a:gd name="T37" fmla="*/ 2147483647 h 5291"/>
                <a:gd name="T38" fmla="*/ 2147483647 w 10000"/>
                <a:gd name="T39" fmla="*/ 2147483647 h 5291"/>
                <a:gd name="T40" fmla="*/ 2147483647 w 10000"/>
                <a:gd name="T41" fmla="*/ 2147483647 h 5291"/>
                <a:gd name="T42" fmla="*/ 2147483647 w 10000"/>
                <a:gd name="T43" fmla="*/ 2147483647 h 5291"/>
                <a:gd name="T44" fmla="*/ 2147483647 w 10000"/>
                <a:gd name="T45" fmla="*/ 2147483647 h 5291"/>
                <a:gd name="T46" fmla="*/ 2147483647 w 10000"/>
                <a:gd name="T47" fmla="*/ 2147483647 h 5291"/>
                <a:gd name="T48" fmla="*/ 2147483647 w 10000"/>
                <a:gd name="T49" fmla="*/ 2147483647 h 5291"/>
                <a:gd name="T50" fmla="*/ 2147483647 w 10000"/>
                <a:gd name="T51" fmla="*/ 2147483647 h 5291"/>
                <a:gd name="T52" fmla="*/ 2147483647 w 10000"/>
                <a:gd name="T53" fmla="*/ 2147483647 h 5291"/>
                <a:gd name="T54" fmla="*/ 2147483647 w 10000"/>
                <a:gd name="T55" fmla="*/ 2147483647 h 5291"/>
                <a:gd name="T56" fmla="*/ 2147483647 w 10000"/>
                <a:gd name="T57" fmla="*/ 2147483647 h 5291"/>
                <a:gd name="T58" fmla="*/ 2147483647 w 10000"/>
                <a:gd name="T59" fmla="*/ 2147483647 h 5291"/>
                <a:gd name="T60" fmla="*/ 2147483647 w 10000"/>
                <a:gd name="T61" fmla="*/ 2147483647 h 5291"/>
                <a:gd name="T62" fmla="*/ 2147483647 w 10000"/>
                <a:gd name="T63" fmla="*/ 2147483647 h 5291"/>
                <a:gd name="T64" fmla="*/ 2147483647 w 10000"/>
                <a:gd name="T65" fmla="*/ 2147483647 h 5291"/>
                <a:gd name="T66" fmla="*/ 2147483647 w 10000"/>
                <a:gd name="T67" fmla="*/ 2147483647 h 5291"/>
                <a:gd name="T68" fmla="*/ 0 w 10000"/>
                <a:gd name="T69" fmla="*/ 2147483647 h 5291"/>
                <a:gd name="T70" fmla="*/ 2147483647 w 10000"/>
                <a:gd name="T71" fmla="*/ 2147483647 h 5291"/>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10000" h="5291">
                  <a:moveTo>
                    <a:pt x="85" y="2532"/>
                  </a:moveTo>
                  <a:cubicBezTo>
                    <a:pt x="1736" y="3911"/>
                    <a:pt x="7524" y="5298"/>
                    <a:pt x="9958" y="5291"/>
                  </a:cubicBezTo>
                  <a:cubicBezTo>
                    <a:pt x="9989" y="1958"/>
                    <a:pt x="9969" y="3333"/>
                    <a:pt x="10000" y="0"/>
                  </a:cubicBez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IN"/>
            </a:p>
          </p:txBody>
        </p:sp>
        <p:sp>
          <p:nvSpPr>
            <p:cNvPr id="13" name="Freeform 5"/>
            <p:cNvSpPr>
              <a:spLocks/>
            </p:cNvSpPr>
            <p:nvPr/>
          </p:nvSpPr>
          <p:spPr bwMode="gray">
            <a:xfrm rot="10800000">
              <a:off x="459506" y="321130"/>
              <a:ext cx="11277600" cy="4533900"/>
            </a:xfrm>
            <a:custGeom>
              <a:avLst/>
              <a:gdLst>
                <a:gd name="T0" fmla="*/ 0 w 7104"/>
                <a:gd name="T1" fmla="*/ 0 h 2856"/>
                <a:gd name="T2" fmla="*/ 0 w 7104"/>
                <a:gd name="T3" fmla="*/ 2147483647 h 2856"/>
                <a:gd name="T4" fmla="*/ 2147483647 w 7104"/>
                <a:gd name="T5" fmla="*/ 2147483647 h 2856"/>
                <a:gd name="T6" fmla="*/ 2147483647 w 7104"/>
                <a:gd name="T7" fmla="*/ 2147483647 h 2856"/>
                <a:gd name="T8" fmla="*/ 2147483647 w 7104"/>
                <a:gd name="T9" fmla="*/ 2147483647 h 2856"/>
                <a:gd name="T10" fmla="*/ 2147483647 w 7104"/>
                <a:gd name="T11" fmla="*/ 2147483647 h 2856"/>
                <a:gd name="T12" fmla="*/ 2147483647 w 7104"/>
                <a:gd name="T13" fmla="*/ 2147483647 h 2856"/>
                <a:gd name="T14" fmla="*/ 2147483647 w 7104"/>
                <a:gd name="T15" fmla="*/ 2147483647 h 2856"/>
                <a:gd name="T16" fmla="*/ 2147483647 w 7104"/>
                <a:gd name="T17" fmla="*/ 2147483647 h 2856"/>
                <a:gd name="T18" fmla="*/ 2147483647 w 7104"/>
                <a:gd name="T19" fmla="*/ 2147483647 h 2856"/>
                <a:gd name="T20" fmla="*/ 2147483647 w 7104"/>
                <a:gd name="T21" fmla="*/ 2147483647 h 2856"/>
                <a:gd name="T22" fmla="*/ 2147483647 w 7104"/>
                <a:gd name="T23" fmla="*/ 2147483647 h 2856"/>
                <a:gd name="T24" fmla="*/ 2147483647 w 7104"/>
                <a:gd name="T25" fmla="*/ 2147483647 h 2856"/>
                <a:gd name="T26" fmla="*/ 2147483647 w 7104"/>
                <a:gd name="T27" fmla="*/ 2147483647 h 2856"/>
                <a:gd name="T28" fmla="*/ 2147483647 w 7104"/>
                <a:gd name="T29" fmla="*/ 2147483647 h 2856"/>
                <a:gd name="T30" fmla="*/ 2147483647 w 7104"/>
                <a:gd name="T31" fmla="*/ 2147483647 h 2856"/>
                <a:gd name="T32" fmla="*/ 2147483647 w 7104"/>
                <a:gd name="T33" fmla="*/ 2147483647 h 2856"/>
                <a:gd name="T34" fmla="*/ 2147483647 w 7104"/>
                <a:gd name="T35" fmla="*/ 2147483647 h 2856"/>
                <a:gd name="T36" fmla="*/ 2147483647 w 7104"/>
                <a:gd name="T37" fmla="*/ 2147483647 h 2856"/>
                <a:gd name="T38" fmla="*/ 2147483647 w 7104"/>
                <a:gd name="T39" fmla="*/ 2147483647 h 2856"/>
                <a:gd name="T40" fmla="*/ 2147483647 w 7104"/>
                <a:gd name="T41" fmla="*/ 2147483647 h 2856"/>
                <a:gd name="T42" fmla="*/ 2147483647 w 7104"/>
                <a:gd name="T43" fmla="*/ 2147483647 h 2856"/>
                <a:gd name="T44" fmla="*/ 2147483647 w 7104"/>
                <a:gd name="T45" fmla="*/ 2147483647 h 2856"/>
                <a:gd name="T46" fmla="*/ 2147483647 w 7104"/>
                <a:gd name="T47" fmla="*/ 2147483647 h 2856"/>
                <a:gd name="T48" fmla="*/ 2147483647 w 7104"/>
                <a:gd name="T49" fmla="*/ 2147483647 h 2856"/>
                <a:gd name="T50" fmla="*/ 2147483647 w 7104"/>
                <a:gd name="T51" fmla="*/ 2147483647 h 2856"/>
                <a:gd name="T52" fmla="*/ 2147483647 w 7104"/>
                <a:gd name="T53" fmla="*/ 2147483647 h 2856"/>
                <a:gd name="T54" fmla="*/ 2147483647 w 7104"/>
                <a:gd name="T55" fmla="*/ 2147483647 h 2856"/>
                <a:gd name="T56" fmla="*/ 2147483647 w 7104"/>
                <a:gd name="T57" fmla="*/ 2147483647 h 2856"/>
                <a:gd name="T58" fmla="*/ 2147483647 w 7104"/>
                <a:gd name="T59" fmla="*/ 2147483647 h 2856"/>
                <a:gd name="T60" fmla="*/ 2147483647 w 7104"/>
                <a:gd name="T61" fmla="*/ 2147483647 h 2856"/>
                <a:gd name="T62" fmla="*/ 2147483647 w 7104"/>
                <a:gd name="T63" fmla="*/ 2147483647 h 2856"/>
                <a:gd name="T64" fmla="*/ 2147483647 w 7104"/>
                <a:gd name="T65" fmla="*/ 2147483647 h 2856"/>
                <a:gd name="T66" fmla="*/ 2147483647 w 7104"/>
                <a:gd name="T67" fmla="*/ 2147483647 h 2856"/>
                <a:gd name="T68" fmla="*/ 2147483647 w 7104"/>
                <a:gd name="T69" fmla="*/ 2147483647 h 2856"/>
                <a:gd name="T70" fmla="*/ 2147483647 w 7104"/>
                <a:gd name="T71" fmla="*/ 2147483647 h 2856"/>
                <a:gd name="T72" fmla="*/ 2147483647 w 7104"/>
                <a:gd name="T73" fmla="*/ 2147483647 h 2856"/>
                <a:gd name="T74" fmla="*/ 2147483647 w 7104"/>
                <a:gd name="T75" fmla="*/ 2147483647 h 2856"/>
                <a:gd name="T76" fmla="*/ 2147483647 w 7104"/>
                <a:gd name="T77" fmla="*/ 2147483647 h 2856"/>
                <a:gd name="T78" fmla="*/ 2147483647 w 7104"/>
                <a:gd name="T79" fmla="*/ 2147483647 h 2856"/>
                <a:gd name="T80" fmla="*/ 2147483647 w 7104"/>
                <a:gd name="T81" fmla="*/ 2147483647 h 2856"/>
                <a:gd name="T82" fmla="*/ 2147483647 w 7104"/>
                <a:gd name="T83" fmla="*/ 2147483647 h 2856"/>
                <a:gd name="T84" fmla="*/ 2147483647 w 7104"/>
                <a:gd name="T85" fmla="*/ 2147483647 h 2856"/>
                <a:gd name="T86" fmla="*/ 2147483647 w 7104"/>
                <a:gd name="T87" fmla="*/ 2147483647 h 2856"/>
                <a:gd name="T88" fmla="*/ 2147483647 w 7104"/>
                <a:gd name="T89" fmla="*/ 2147483647 h 2856"/>
                <a:gd name="T90" fmla="*/ 2147483647 w 7104"/>
                <a:gd name="T91" fmla="*/ 2147483647 h 2856"/>
                <a:gd name="T92" fmla="*/ 2147483647 w 7104"/>
                <a:gd name="T93" fmla="*/ 2147483647 h 2856"/>
                <a:gd name="T94" fmla="*/ 2147483647 w 7104"/>
                <a:gd name="T95" fmla="*/ 2147483647 h 2856"/>
                <a:gd name="T96" fmla="*/ 2147483647 w 7104"/>
                <a:gd name="T97" fmla="*/ 2147483647 h 2856"/>
                <a:gd name="T98" fmla="*/ 0 w 7104"/>
                <a:gd name="T99" fmla="*/ 0 h 2856"/>
                <a:gd name="T100" fmla="*/ 0 w 7104"/>
                <a:gd name="T101" fmla="*/ 0 h 285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7104" h="2856">
                  <a:moveTo>
                    <a:pt x="0" y="0"/>
                  </a:moveTo>
                  <a:lnTo>
                    <a:pt x="0" y="2856"/>
                  </a:lnTo>
                  <a:lnTo>
                    <a:pt x="7104" y="2856"/>
                  </a:lnTo>
                  <a:lnTo>
                    <a:pt x="7104" y="1"/>
                  </a:lnTo>
                  <a:lnTo>
                    <a:pt x="6943" y="26"/>
                  </a:lnTo>
                  <a:lnTo>
                    <a:pt x="6782" y="50"/>
                  </a:lnTo>
                  <a:lnTo>
                    <a:pt x="6621" y="73"/>
                  </a:lnTo>
                  <a:lnTo>
                    <a:pt x="6459" y="93"/>
                  </a:lnTo>
                  <a:lnTo>
                    <a:pt x="6298" y="113"/>
                  </a:lnTo>
                  <a:lnTo>
                    <a:pt x="6136" y="132"/>
                  </a:lnTo>
                  <a:lnTo>
                    <a:pt x="5976" y="148"/>
                  </a:lnTo>
                  <a:lnTo>
                    <a:pt x="5814" y="163"/>
                  </a:lnTo>
                  <a:lnTo>
                    <a:pt x="5653" y="177"/>
                  </a:lnTo>
                  <a:lnTo>
                    <a:pt x="5494" y="189"/>
                  </a:lnTo>
                  <a:lnTo>
                    <a:pt x="5334" y="201"/>
                  </a:lnTo>
                  <a:lnTo>
                    <a:pt x="5175" y="211"/>
                  </a:lnTo>
                  <a:lnTo>
                    <a:pt x="5017" y="219"/>
                  </a:lnTo>
                  <a:lnTo>
                    <a:pt x="4859" y="227"/>
                  </a:lnTo>
                  <a:lnTo>
                    <a:pt x="4703" y="234"/>
                  </a:lnTo>
                  <a:lnTo>
                    <a:pt x="4548" y="239"/>
                  </a:lnTo>
                  <a:lnTo>
                    <a:pt x="4393" y="243"/>
                  </a:lnTo>
                  <a:lnTo>
                    <a:pt x="4240" y="247"/>
                  </a:lnTo>
                  <a:lnTo>
                    <a:pt x="4088" y="249"/>
                  </a:lnTo>
                  <a:lnTo>
                    <a:pt x="3937" y="251"/>
                  </a:lnTo>
                  <a:lnTo>
                    <a:pt x="3788" y="252"/>
                  </a:lnTo>
                  <a:lnTo>
                    <a:pt x="3640" y="251"/>
                  </a:lnTo>
                  <a:lnTo>
                    <a:pt x="3494" y="251"/>
                  </a:lnTo>
                  <a:lnTo>
                    <a:pt x="3349" y="249"/>
                  </a:lnTo>
                  <a:lnTo>
                    <a:pt x="3207" y="246"/>
                  </a:lnTo>
                  <a:lnTo>
                    <a:pt x="3066" y="243"/>
                  </a:lnTo>
                  <a:lnTo>
                    <a:pt x="2928" y="240"/>
                  </a:lnTo>
                  <a:lnTo>
                    <a:pt x="2791" y="235"/>
                  </a:lnTo>
                  <a:lnTo>
                    <a:pt x="2656" y="230"/>
                  </a:lnTo>
                  <a:lnTo>
                    <a:pt x="2524" y="225"/>
                  </a:lnTo>
                  <a:lnTo>
                    <a:pt x="2266" y="212"/>
                  </a:lnTo>
                  <a:lnTo>
                    <a:pt x="2019" y="198"/>
                  </a:lnTo>
                  <a:lnTo>
                    <a:pt x="1782" y="183"/>
                  </a:lnTo>
                  <a:lnTo>
                    <a:pt x="1557" y="167"/>
                  </a:lnTo>
                  <a:lnTo>
                    <a:pt x="1343" y="150"/>
                  </a:lnTo>
                  <a:lnTo>
                    <a:pt x="1144" y="132"/>
                  </a:lnTo>
                  <a:lnTo>
                    <a:pt x="957" y="114"/>
                  </a:lnTo>
                  <a:lnTo>
                    <a:pt x="785" y="96"/>
                  </a:lnTo>
                  <a:lnTo>
                    <a:pt x="627" y="79"/>
                  </a:lnTo>
                  <a:lnTo>
                    <a:pt x="487" y="63"/>
                  </a:lnTo>
                  <a:lnTo>
                    <a:pt x="361" y="48"/>
                  </a:lnTo>
                  <a:lnTo>
                    <a:pt x="254" y="35"/>
                  </a:lnTo>
                  <a:lnTo>
                    <a:pt x="165" y="23"/>
                  </a:lnTo>
                  <a:lnTo>
                    <a:pt x="42" y="6"/>
                  </a:lnTo>
                  <a:lnTo>
                    <a:pt x="0"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IN"/>
            </a:p>
          </p:txBody>
        </p:sp>
        <p:sp>
          <p:nvSpPr>
            <p:cNvPr id="14" name="Freeform 5"/>
            <p:cNvSpPr>
              <a:spLocks noEditPoints="1"/>
            </p:cNvSpPr>
            <p:nvPr/>
          </p:nvSpPr>
          <p:spPr bwMode="gray">
            <a:xfrm>
              <a:off x="0" y="1587"/>
              <a:ext cx="12192000" cy="6856413"/>
            </a:xfrm>
            <a:custGeom>
              <a:avLst/>
              <a:gdLst>
                <a:gd name="T0" fmla="*/ 0 w 15356"/>
                <a:gd name="T1" fmla="*/ 0 h 8638"/>
                <a:gd name="T2" fmla="*/ 0 w 15356"/>
                <a:gd name="T3" fmla="*/ 2147483647 h 8638"/>
                <a:gd name="T4" fmla="*/ 2147483647 w 15356"/>
                <a:gd name="T5" fmla="*/ 2147483647 h 8638"/>
                <a:gd name="T6" fmla="*/ 2147483647 w 15356"/>
                <a:gd name="T7" fmla="*/ 0 h 8638"/>
                <a:gd name="T8" fmla="*/ 0 w 15356"/>
                <a:gd name="T9" fmla="*/ 0 h 8638"/>
                <a:gd name="T10" fmla="*/ 2147483647 w 15356"/>
                <a:gd name="T11" fmla="*/ 2147483647 h 8638"/>
                <a:gd name="T12" fmla="*/ 2147483647 w 15356"/>
                <a:gd name="T13" fmla="*/ 2147483647 h 8638"/>
                <a:gd name="T14" fmla="*/ 2147483647 w 15356"/>
                <a:gd name="T15" fmla="*/ 2147483647 h 8638"/>
                <a:gd name="T16" fmla="*/ 2147483647 w 15356"/>
                <a:gd name="T17" fmla="*/ 2147483647 h 8638"/>
                <a:gd name="T18" fmla="*/ 2147483647 w 15356"/>
                <a:gd name="T19" fmla="*/ 2147483647 h 863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IN"/>
            </a:p>
          </p:txBody>
        </p:sp>
      </p:grpSp>
      <p:sp>
        <p:nvSpPr>
          <p:cNvPr id="15" name="Rectangle 14"/>
          <p:cNvSpPr/>
          <p:nvPr/>
        </p:nvSpPr>
        <p:spPr>
          <a:xfrm>
            <a:off x="10437813"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a:xfrm>
            <a:off x="1154956" y="4966674"/>
            <a:ext cx="882565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1154955" y="685800"/>
            <a:ext cx="8825658" cy="3429000"/>
          </a:xfrm>
          <a:prstGeom prst="roundRect">
            <a:avLst>
              <a:gd name="adj" fmla="val 1858"/>
            </a:avLst>
          </a:prstGeom>
          <a:effectLst>
            <a:outerShdw blurRad="50800" dist="50800" dir="5400000" algn="tl" rotWithShape="0">
              <a:srgbClr val="000000">
                <a:alpha val="43000"/>
              </a:srgbClr>
            </a:outerShdw>
          </a:effectLst>
        </p:spPr>
        <p:txBody>
          <a:bodyPr rtlCol="0">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noProof="0"/>
              <a:t>Click icon to add picture</a:t>
            </a:r>
            <a:endParaRPr lang="en-US" noProof="0" dirty="0"/>
          </a:p>
        </p:txBody>
      </p:sp>
      <p:sp>
        <p:nvSpPr>
          <p:cNvPr id="4" name="Text Placeholder 3"/>
          <p:cNvSpPr>
            <a:spLocks noGrp="1"/>
          </p:cNvSpPr>
          <p:nvPr>
            <p:ph type="body" sz="half" idx="2"/>
          </p:nvPr>
        </p:nvSpPr>
        <p:spPr bwMode="gray">
          <a:xfrm>
            <a:off x="1154956" y="5536665"/>
            <a:ext cx="8825656" cy="493712"/>
          </a:xfrm>
        </p:spPr>
        <p:txBody>
          <a:bodyPr>
            <a:normAutofit/>
          </a:bodyPr>
          <a:lstStyle>
            <a:lvl1pPr marL="0" indent="0">
              <a:buNone/>
              <a:defRPr sz="1200">
                <a:solidFill>
                  <a:schemeClr val="accent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16" name="Date Placeholder 4"/>
          <p:cNvSpPr>
            <a:spLocks noGrp="1"/>
          </p:cNvSpPr>
          <p:nvPr>
            <p:ph type="dt" sz="half" idx="10"/>
          </p:nvPr>
        </p:nvSpPr>
        <p:spPr/>
        <p:txBody>
          <a:bodyPr/>
          <a:lstStyle>
            <a:lvl1pPr>
              <a:defRPr/>
            </a:lvl1pPr>
          </a:lstStyle>
          <a:p>
            <a:pPr>
              <a:defRPr/>
            </a:pPr>
            <a:fld id="{D1DC784B-994B-4700-AC73-DBAF5F9E22F5}" type="datetime1">
              <a:rPr lang="en-IN" smtClean="0"/>
              <a:t>17-08-2026</a:t>
            </a:fld>
            <a:endParaRPr lang="en-IN"/>
          </a:p>
        </p:txBody>
      </p:sp>
      <p:sp>
        <p:nvSpPr>
          <p:cNvPr id="17" name="Footer Placeholder 5"/>
          <p:cNvSpPr>
            <a:spLocks noGrp="1"/>
          </p:cNvSpPr>
          <p:nvPr>
            <p:ph type="ftr" sz="quarter" idx="11"/>
          </p:nvPr>
        </p:nvSpPr>
        <p:spPr/>
        <p:txBody>
          <a:bodyPr/>
          <a:lstStyle>
            <a:lvl1pPr>
              <a:defRPr/>
            </a:lvl1pPr>
          </a:lstStyle>
          <a:p>
            <a:pPr>
              <a:defRPr/>
            </a:pPr>
            <a:r>
              <a:rPr lang="en-IN" dirty="0"/>
              <a:t>© GST &amp; Indirect Taxes Committee, ICAI</a:t>
            </a:r>
          </a:p>
        </p:txBody>
      </p:sp>
      <p:sp>
        <p:nvSpPr>
          <p:cNvPr id="18" name="Slide Number Placeholder 6"/>
          <p:cNvSpPr>
            <a:spLocks noGrp="1"/>
          </p:cNvSpPr>
          <p:nvPr>
            <p:ph type="sldNum" sz="quarter" idx="12"/>
          </p:nvPr>
        </p:nvSpPr>
        <p:spPr/>
        <p:txBody>
          <a:bodyPr/>
          <a:lstStyle>
            <a:lvl1pPr>
              <a:defRPr/>
            </a:lvl1pPr>
          </a:lstStyle>
          <a:p>
            <a:fld id="{1A6100AD-F474-43A9-974D-3AB9D7A9C538}" type="slidenum">
              <a:rPr lang="en-IN" altLang="en-US"/>
              <a:pPr/>
              <a:t>‹#›</a:t>
            </a:fld>
            <a:endParaRPr lang="en-IN" altLang="en-US"/>
          </a:p>
        </p:txBody>
      </p:sp>
      <p:pic>
        <p:nvPicPr>
          <p:cNvPr id="19" name="Picture 18" descr="A blue and red logo with a white eagle and a blue circle&#10;&#10;Description automatically generated">
            <a:extLst>
              <a:ext uri="{FF2B5EF4-FFF2-40B4-BE49-F238E27FC236}">
                <a16:creationId xmlns:a16="http://schemas.microsoft.com/office/drawing/2014/main" id="{7A8A1133-3F74-7AAF-164E-06078E49AB47}"/>
              </a:ext>
            </a:extLst>
          </p:cNvPr>
          <p:cNvPicPr>
            <a:picLocks noChangeAspect="1"/>
          </p:cNvPicPr>
          <p:nvPr userDrawn="1"/>
        </p:nvPicPr>
        <p:blipFill>
          <a:blip r:embed="rId3" cstate="hqprint">
            <a:extLst>
              <a:ext uri="{28A0092B-C50C-407E-A947-70E740481C1C}">
                <a14:useLocalDpi xmlns:a14="http://schemas.microsoft.com/office/drawing/2010/main" val="0"/>
              </a:ext>
            </a:extLst>
          </a:blip>
          <a:stretch>
            <a:fillRect/>
          </a:stretch>
        </p:blipFill>
        <p:spPr>
          <a:xfrm>
            <a:off x="286851" y="-54230"/>
            <a:ext cx="648000" cy="665345"/>
          </a:xfrm>
          <a:prstGeom prst="rect">
            <a:avLst/>
          </a:prstGeom>
        </p:spPr>
      </p:pic>
    </p:spTree>
    <p:extLst>
      <p:ext uri="{BB962C8B-B14F-4D97-AF65-F5344CB8AC3E}">
        <p14:creationId xmlns:p14="http://schemas.microsoft.com/office/powerpoint/2010/main" val="368807190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p:cSld name="Title and Caption">
    <p:spTree>
      <p:nvGrpSpPr>
        <p:cNvPr id="1" name=""/>
        <p:cNvGrpSpPr/>
        <p:nvPr/>
      </p:nvGrpSpPr>
      <p:grpSpPr>
        <a:xfrm>
          <a:off x="0" y="0"/>
          <a:ext cx="0" cy="0"/>
          <a:chOff x="0" y="0"/>
          <a:chExt cx="0" cy="0"/>
        </a:xfrm>
      </p:grpSpPr>
      <p:grpSp>
        <p:nvGrpSpPr>
          <p:cNvPr id="4" name="Group 23"/>
          <p:cNvGrpSpPr>
            <a:grpSpLocks/>
          </p:cNvGrpSpPr>
          <p:nvPr/>
        </p:nvGrpSpPr>
        <p:grpSpPr bwMode="auto">
          <a:xfrm>
            <a:off x="0" y="-1588"/>
            <a:ext cx="12192000" cy="6865938"/>
            <a:chOff x="0" y="-2373"/>
            <a:chExt cx="12192000" cy="6867027"/>
          </a:xfrm>
        </p:grpSpPr>
        <p:sp>
          <p:nvSpPr>
            <p:cNvPr id="5" name="Rectangle 4"/>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6" name="Oval 5"/>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7" name="Oval 6"/>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9" name="Oval 8"/>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0" name="Oval 9"/>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1" name="Oval 10"/>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2" name="Freeform 5"/>
            <p:cNvSpPr>
              <a:spLocks/>
            </p:cNvSpPr>
            <p:nvPr/>
          </p:nvSpPr>
          <p:spPr bwMode="gray">
            <a:xfrm rot="-589932">
              <a:off x="8490951" y="2714874"/>
              <a:ext cx="3299407" cy="440924"/>
            </a:xfrm>
            <a:custGeom>
              <a:avLst/>
              <a:gdLst>
                <a:gd name="T0" fmla="*/ 2147483647 w 10000"/>
                <a:gd name="T1" fmla="*/ 2147483647 h 5291"/>
                <a:gd name="T2" fmla="*/ 2147483647 w 10000"/>
                <a:gd name="T3" fmla="*/ 2147483647 h 5291"/>
                <a:gd name="T4" fmla="*/ 2147483647 w 10000"/>
                <a:gd name="T5" fmla="*/ 0 h 5291"/>
                <a:gd name="T6" fmla="*/ 2147483647 w 10000"/>
                <a:gd name="T7" fmla="*/ 0 h 5291"/>
                <a:gd name="T8" fmla="*/ 2147483647 w 10000"/>
                <a:gd name="T9" fmla="*/ 2147483647 h 5291"/>
                <a:gd name="T10" fmla="*/ 2147483647 w 10000"/>
                <a:gd name="T11" fmla="*/ 2147483647 h 5291"/>
                <a:gd name="T12" fmla="*/ 2147483647 w 10000"/>
                <a:gd name="T13" fmla="*/ 2147483647 h 5291"/>
                <a:gd name="T14" fmla="*/ 2147483647 w 10000"/>
                <a:gd name="T15" fmla="*/ 2147483647 h 5291"/>
                <a:gd name="T16" fmla="*/ 2147483647 w 10000"/>
                <a:gd name="T17" fmla="*/ 2147483647 h 5291"/>
                <a:gd name="T18" fmla="*/ 2147483647 w 10000"/>
                <a:gd name="T19" fmla="*/ 2147483647 h 5291"/>
                <a:gd name="T20" fmla="*/ 2147483647 w 10000"/>
                <a:gd name="T21" fmla="*/ 2147483647 h 5291"/>
                <a:gd name="T22" fmla="*/ 2147483647 w 10000"/>
                <a:gd name="T23" fmla="*/ 2147483647 h 5291"/>
                <a:gd name="T24" fmla="*/ 2147483647 w 10000"/>
                <a:gd name="T25" fmla="*/ 2147483647 h 5291"/>
                <a:gd name="T26" fmla="*/ 2147483647 w 10000"/>
                <a:gd name="T27" fmla="*/ 2147483647 h 5291"/>
                <a:gd name="T28" fmla="*/ 2147483647 w 10000"/>
                <a:gd name="T29" fmla="*/ 2147483647 h 5291"/>
                <a:gd name="T30" fmla="*/ 2147483647 w 10000"/>
                <a:gd name="T31" fmla="*/ 2147483647 h 5291"/>
                <a:gd name="T32" fmla="*/ 2147483647 w 10000"/>
                <a:gd name="T33" fmla="*/ 2147483647 h 5291"/>
                <a:gd name="T34" fmla="*/ 2147483647 w 10000"/>
                <a:gd name="T35" fmla="*/ 2147483647 h 5291"/>
                <a:gd name="T36" fmla="*/ 2147483647 w 10000"/>
                <a:gd name="T37" fmla="*/ 2147483647 h 5291"/>
                <a:gd name="T38" fmla="*/ 2147483647 w 10000"/>
                <a:gd name="T39" fmla="*/ 2147483647 h 5291"/>
                <a:gd name="T40" fmla="*/ 2147483647 w 10000"/>
                <a:gd name="T41" fmla="*/ 2147483647 h 5291"/>
                <a:gd name="T42" fmla="*/ 2147483647 w 10000"/>
                <a:gd name="T43" fmla="*/ 2147483647 h 5291"/>
                <a:gd name="T44" fmla="*/ 2147483647 w 10000"/>
                <a:gd name="T45" fmla="*/ 2147483647 h 5291"/>
                <a:gd name="T46" fmla="*/ 2147483647 w 10000"/>
                <a:gd name="T47" fmla="*/ 2147483647 h 5291"/>
                <a:gd name="T48" fmla="*/ 2147483647 w 10000"/>
                <a:gd name="T49" fmla="*/ 2147483647 h 5291"/>
                <a:gd name="T50" fmla="*/ 2147483647 w 10000"/>
                <a:gd name="T51" fmla="*/ 2147483647 h 5291"/>
                <a:gd name="T52" fmla="*/ 2147483647 w 10000"/>
                <a:gd name="T53" fmla="*/ 2147483647 h 5291"/>
                <a:gd name="T54" fmla="*/ 2147483647 w 10000"/>
                <a:gd name="T55" fmla="*/ 2147483647 h 5291"/>
                <a:gd name="T56" fmla="*/ 2147483647 w 10000"/>
                <a:gd name="T57" fmla="*/ 2147483647 h 5291"/>
                <a:gd name="T58" fmla="*/ 2147483647 w 10000"/>
                <a:gd name="T59" fmla="*/ 2147483647 h 5291"/>
                <a:gd name="T60" fmla="*/ 2147483647 w 10000"/>
                <a:gd name="T61" fmla="*/ 2147483647 h 5291"/>
                <a:gd name="T62" fmla="*/ 2147483647 w 10000"/>
                <a:gd name="T63" fmla="*/ 2147483647 h 5291"/>
                <a:gd name="T64" fmla="*/ 2147483647 w 10000"/>
                <a:gd name="T65" fmla="*/ 2147483647 h 5291"/>
                <a:gd name="T66" fmla="*/ 2147483647 w 10000"/>
                <a:gd name="T67" fmla="*/ 2147483647 h 5291"/>
                <a:gd name="T68" fmla="*/ 0 w 10000"/>
                <a:gd name="T69" fmla="*/ 2147483647 h 5291"/>
                <a:gd name="T70" fmla="*/ 2147483647 w 10000"/>
                <a:gd name="T71" fmla="*/ 2147483647 h 5291"/>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10000" h="5291">
                  <a:moveTo>
                    <a:pt x="85" y="2532"/>
                  </a:moveTo>
                  <a:cubicBezTo>
                    <a:pt x="1736" y="3911"/>
                    <a:pt x="7524" y="5298"/>
                    <a:pt x="9958" y="5291"/>
                  </a:cubicBezTo>
                  <a:cubicBezTo>
                    <a:pt x="9989" y="1958"/>
                    <a:pt x="9969" y="3333"/>
                    <a:pt x="10000" y="0"/>
                  </a:cubicBez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IN"/>
            </a:p>
          </p:txBody>
        </p:sp>
        <p:sp>
          <p:nvSpPr>
            <p:cNvPr id="13" name="Freeform 5"/>
            <p:cNvSpPr>
              <a:spLocks/>
            </p:cNvSpPr>
            <p:nvPr/>
          </p:nvSpPr>
          <p:spPr bwMode="gray">
            <a:xfrm>
              <a:off x="455612" y="2801319"/>
              <a:ext cx="11277600" cy="3602637"/>
            </a:xfrm>
            <a:custGeom>
              <a:avLst/>
              <a:gdLst>
                <a:gd name="T0" fmla="*/ 0 w 10000"/>
                <a:gd name="T1" fmla="*/ 0 h 7946"/>
                <a:gd name="T2" fmla="*/ 0 w 10000"/>
                <a:gd name="T3" fmla="*/ 2147483647 h 7946"/>
                <a:gd name="T4" fmla="*/ 2147483647 w 10000"/>
                <a:gd name="T5" fmla="*/ 2147483647 h 7946"/>
                <a:gd name="T6" fmla="*/ 2147483647 w 10000"/>
                <a:gd name="T7" fmla="*/ 2147483647 h 7946"/>
                <a:gd name="T8" fmla="*/ 2147483647 w 10000"/>
                <a:gd name="T9" fmla="*/ 2147483647 h 7946"/>
                <a:gd name="T10" fmla="*/ 2147483647 w 10000"/>
                <a:gd name="T11" fmla="*/ 2147483647 h 7946"/>
                <a:gd name="T12" fmla="*/ 2147483647 w 10000"/>
                <a:gd name="T13" fmla="*/ 2147483647 h 7946"/>
                <a:gd name="T14" fmla="*/ 2147483647 w 10000"/>
                <a:gd name="T15" fmla="*/ 2147483647 h 7946"/>
                <a:gd name="T16" fmla="*/ 2147483647 w 10000"/>
                <a:gd name="T17" fmla="*/ 2147483647 h 7946"/>
                <a:gd name="T18" fmla="*/ 2147483647 w 10000"/>
                <a:gd name="T19" fmla="*/ 2147483647 h 7946"/>
                <a:gd name="T20" fmla="*/ 2147483647 w 10000"/>
                <a:gd name="T21" fmla="*/ 2147483647 h 7946"/>
                <a:gd name="T22" fmla="*/ 2147483647 w 10000"/>
                <a:gd name="T23" fmla="*/ 2147483647 h 7946"/>
                <a:gd name="T24" fmla="*/ 2147483647 w 10000"/>
                <a:gd name="T25" fmla="*/ 2147483647 h 7946"/>
                <a:gd name="T26" fmla="*/ 2147483647 w 10000"/>
                <a:gd name="T27" fmla="*/ 2147483647 h 7946"/>
                <a:gd name="T28" fmla="*/ 2147483647 w 10000"/>
                <a:gd name="T29" fmla="*/ 2147483647 h 7946"/>
                <a:gd name="T30" fmla="*/ 2147483647 w 10000"/>
                <a:gd name="T31" fmla="*/ 2147483647 h 7946"/>
                <a:gd name="T32" fmla="*/ 2147483647 w 10000"/>
                <a:gd name="T33" fmla="*/ 2147483647 h 7946"/>
                <a:gd name="T34" fmla="*/ 2147483647 w 10000"/>
                <a:gd name="T35" fmla="*/ 2147483647 h 7946"/>
                <a:gd name="T36" fmla="*/ 2147483647 w 10000"/>
                <a:gd name="T37" fmla="*/ 2147483647 h 7946"/>
                <a:gd name="T38" fmla="*/ 2147483647 w 10000"/>
                <a:gd name="T39" fmla="*/ 2147483647 h 7946"/>
                <a:gd name="T40" fmla="*/ 2147483647 w 10000"/>
                <a:gd name="T41" fmla="*/ 2147483647 h 7946"/>
                <a:gd name="T42" fmla="*/ 2147483647 w 10000"/>
                <a:gd name="T43" fmla="*/ 2147483647 h 7946"/>
                <a:gd name="T44" fmla="*/ 2147483647 w 10000"/>
                <a:gd name="T45" fmla="*/ 2147483647 h 7946"/>
                <a:gd name="T46" fmla="*/ 2147483647 w 10000"/>
                <a:gd name="T47" fmla="*/ 2147483647 h 7946"/>
                <a:gd name="T48" fmla="*/ 2147483647 w 10000"/>
                <a:gd name="T49" fmla="*/ 2147483647 h 7946"/>
                <a:gd name="T50" fmla="*/ 2147483647 w 10000"/>
                <a:gd name="T51" fmla="*/ 2147483647 h 7946"/>
                <a:gd name="T52" fmla="*/ 2147483647 w 10000"/>
                <a:gd name="T53" fmla="*/ 2147483647 h 7946"/>
                <a:gd name="T54" fmla="*/ 2147483647 w 10000"/>
                <a:gd name="T55" fmla="*/ 2147483647 h 7946"/>
                <a:gd name="T56" fmla="*/ 2147483647 w 10000"/>
                <a:gd name="T57" fmla="*/ 2147483647 h 7946"/>
                <a:gd name="T58" fmla="*/ 2147483647 w 10000"/>
                <a:gd name="T59" fmla="*/ 2147483647 h 7946"/>
                <a:gd name="T60" fmla="*/ 2147483647 w 10000"/>
                <a:gd name="T61" fmla="*/ 2147483647 h 7946"/>
                <a:gd name="T62" fmla="*/ 2147483647 w 10000"/>
                <a:gd name="T63" fmla="*/ 2147483647 h 7946"/>
                <a:gd name="T64" fmla="*/ 2147483647 w 10000"/>
                <a:gd name="T65" fmla="*/ 2147483647 h 7946"/>
                <a:gd name="T66" fmla="*/ 2147483647 w 10000"/>
                <a:gd name="T67" fmla="*/ 2147483647 h 7946"/>
                <a:gd name="T68" fmla="*/ 2147483647 w 10000"/>
                <a:gd name="T69" fmla="*/ 2147483647 h 7946"/>
                <a:gd name="T70" fmla="*/ 2147483647 w 10000"/>
                <a:gd name="T71" fmla="*/ 2147483647 h 7946"/>
                <a:gd name="T72" fmla="*/ 2147483647 w 10000"/>
                <a:gd name="T73" fmla="*/ 2147483647 h 7946"/>
                <a:gd name="T74" fmla="*/ 2147483647 w 10000"/>
                <a:gd name="T75" fmla="*/ 2147483647 h 7946"/>
                <a:gd name="T76" fmla="*/ 2147483647 w 10000"/>
                <a:gd name="T77" fmla="*/ 2147483647 h 7946"/>
                <a:gd name="T78" fmla="*/ 2147483647 w 10000"/>
                <a:gd name="T79" fmla="*/ 2147483647 h 7946"/>
                <a:gd name="T80" fmla="*/ 2147483647 w 10000"/>
                <a:gd name="T81" fmla="*/ 2147483647 h 7946"/>
                <a:gd name="T82" fmla="*/ 2147483647 w 10000"/>
                <a:gd name="T83" fmla="*/ 2147483647 h 7946"/>
                <a:gd name="T84" fmla="*/ 2147483647 w 10000"/>
                <a:gd name="T85" fmla="*/ 2147483647 h 7946"/>
                <a:gd name="T86" fmla="*/ 2147483647 w 10000"/>
                <a:gd name="T87" fmla="*/ 2147483647 h 7946"/>
                <a:gd name="T88" fmla="*/ 2147483647 w 10000"/>
                <a:gd name="T89" fmla="*/ 2147483647 h 7946"/>
                <a:gd name="T90" fmla="*/ 2147483647 w 10000"/>
                <a:gd name="T91" fmla="*/ 2147483647 h 7946"/>
                <a:gd name="T92" fmla="*/ 2147483647 w 10000"/>
                <a:gd name="T93" fmla="*/ 2147483647 h 7946"/>
                <a:gd name="T94" fmla="*/ 2147483647 w 10000"/>
                <a:gd name="T95" fmla="*/ 2147483647 h 7946"/>
                <a:gd name="T96" fmla="*/ 2147483647 w 10000"/>
                <a:gd name="T97" fmla="*/ 2147483647 h 7946"/>
                <a:gd name="T98" fmla="*/ 0 w 10000"/>
                <a:gd name="T99" fmla="*/ 0 h 7946"/>
                <a:gd name="T100" fmla="*/ 0 w 10000"/>
                <a:gd name="T101" fmla="*/ 0 h 794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10000" h="7946">
                  <a:moveTo>
                    <a:pt x="0" y="0"/>
                  </a:moveTo>
                  <a:lnTo>
                    <a:pt x="0" y="7945"/>
                  </a:lnTo>
                  <a:lnTo>
                    <a:pt x="10000" y="7946"/>
                  </a:lnTo>
                  <a:lnTo>
                    <a:pt x="10000" y="4"/>
                  </a:lnTo>
                  <a:lnTo>
                    <a:pt x="9773" y="91"/>
                  </a:lnTo>
                  <a:lnTo>
                    <a:pt x="9547" y="175"/>
                  </a:lnTo>
                  <a:lnTo>
                    <a:pt x="9320" y="256"/>
                  </a:lnTo>
                  <a:lnTo>
                    <a:pt x="9092" y="326"/>
                  </a:lnTo>
                  <a:lnTo>
                    <a:pt x="8865" y="396"/>
                  </a:lnTo>
                  <a:lnTo>
                    <a:pt x="8637" y="462"/>
                  </a:lnTo>
                  <a:lnTo>
                    <a:pt x="8412" y="518"/>
                  </a:lnTo>
                  <a:lnTo>
                    <a:pt x="8184" y="571"/>
                  </a:lnTo>
                  <a:lnTo>
                    <a:pt x="7957" y="620"/>
                  </a:lnTo>
                  <a:lnTo>
                    <a:pt x="7734" y="662"/>
                  </a:lnTo>
                  <a:lnTo>
                    <a:pt x="7508" y="704"/>
                  </a:lnTo>
                  <a:lnTo>
                    <a:pt x="7285" y="739"/>
                  </a:lnTo>
                  <a:lnTo>
                    <a:pt x="7062" y="767"/>
                  </a:lnTo>
                  <a:lnTo>
                    <a:pt x="6840" y="795"/>
                  </a:lnTo>
                  <a:lnTo>
                    <a:pt x="6620" y="819"/>
                  </a:lnTo>
                  <a:lnTo>
                    <a:pt x="6402" y="837"/>
                  </a:lnTo>
                  <a:lnTo>
                    <a:pt x="6184" y="851"/>
                  </a:lnTo>
                  <a:lnTo>
                    <a:pt x="5968" y="865"/>
                  </a:lnTo>
                  <a:lnTo>
                    <a:pt x="5755" y="872"/>
                  </a:lnTo>
                  <a:lnTo>
                    <a:pt x="5542" y="879"/>
                  </a:lnTo>
                  <a:lnTo>
                    <a:pt x="5332" y="882"/>
                  </a:lnTo>
                  <a:lnTo>
                    <a:pt x="5124" y="879"/>
                  </a:lnTo>
                  <a:lnTo>
                    <a:pt x="4918" y="879"/>
                  </a:lnTo>
                  <a:lnTo>
                    <a:pt x="4714" y="872"/>
                  </a:lnTo>
                  <a:lnTo>
                    <a:pt x="4514" y="861"/>
                  </a:lnTo>
                  <a:lnTo>
                    <a:pt x="4316" y="851"/>
                  </a:lnTo>
                  <a:lnTo>
                    <a:pt x="4122" y="840"/>
                  </a:lnTo>
                  <a:lnTo>
                    <a:pt x="3929" y="823"/>
                  </a:lnTo>
                  <a:lnTo>
                    <a:pt x="3739" y="805"/>
                  </a:lnTo>
                  <a:lnTo>
                    <a:pt x="3553" y="788"/>
                  </a:lnTo>
                  <a:lnTo>
                    <a:pt x="3190" y="742"/>
                  </a:lnTo>
                  <a:lnTo>
                    <a:pt x="2842" y="693"/>
                  </a:lnTo>
                  <a:lnTo>
                    <a:pt x="2508" y="641"/>
                  </a:lnTo>
                  <a:lnTo>
                    <a:pt x="2192" y="585"/>
                  </a:lnTo>
                  <a:lnTo>
                    <a:pt x="1890" y="525"/>
                  </a:lnTo>
                  <a:lnTo>
                    <a:pt x="1610" y="462"/>
                  </a:lnTo>
                  <a:lnTo>
                    <a:pt x="1347" y="399"/>
                  </a:lnTo>
                  <a:lnTo>
                    <a:pt x="1105" y="336"/>
                  </a:lnTo>
                  <a:lnTo>
                    <a:pt x="883" y="277"/>
                  </a:lnTo>
                  <a:lnTo>
                    <a:pt x="686" y="221"/>
                  </a:lnTo>
                  <a:lnTo>
                    <a:pt x="508" y="168"/>
                  </a:lnTo>
                  <a:lnTo>
                    <a:pt x="358" y="123"/>
                  </a:lnTo>
                  <a:lnTo>
                    <a:pt x="232" y="81"/>
                  </a:lnTo>
                  <a:lnTo>
                    <a:pt x="59" y="21"/>
                  </a:lnTo>
                  <a:lnTo>
                    <a:pt x="0"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IN"/>
            </a:p>
          </p:txBody>
        </p:sp>
        <p:sp>
          <p:nvSpPr>
            <p:cNvPr id="14" name="Freeform 5"/>
            <p:cNvSpPr>
              <a:spLocks noEditPoints="1"/>
            </p:cNvSpPr>
            <p:nvPr/>
          </p:nvSpPr>
          <p:spPr bwMode="gray">
            <a:xfrm>
              <a:off x="0" y="1587"/>
              <a:ext cx="12192000" cy="6856413"/>
            </a:xfrm>
            <a:custGeom>
              <a:avLst/>
              <a:gdLst>
                <a:gd name="T0" fmla="*/ 0 w 15356"/>
                <a:gd name="T1" fmla="*/ 0 h 8638"/>
                <a:gd name="T2" fmla="*/ 0 w 15356"/>
                <a:gd name="T3" fmla="*/ 2147483647 h 8638"/>
                <a:gd name="T4" fmla="*/ 2147483647 w 15356"/>
                <a:gd name="T5" fmla="*/ 2147483647 h 8638"/>
                <a:gd name="T6" fmla="*/ 2147483647 w 15356"/>
                <a:gd name="T7" fmla="*/ 0 h 8638"/>
                <a:gd name="T8" fmla="*/ 0 w 15356"/>
                <a:gd name="T9" fmla="*/ 0 h 8638"/>
                <a:gd name="T10" fmla="*/ 2147483647 w 15356"/>
                <a:gd name="T11" fmla="*/ 2147483647 h 8638"/>
                <a:gd name="T12" fmla="*/ 2147483647 w 15356"/>
                <a:gd name="T13" fmla="*/ 2147483647 h 8638"/>
                <a:gd name="T14" fmla="*/ 2147483647 w 15356"/>
                <a:gd name="T15" fmla="*/ 2147483647 h 8638"/>
                <a:gd name="T16" fmla="*/ 2147483647 w 15356"/>
                <a:gd name="T17" fmla="*/ 2147483647 h 8638"/>
                <a:gd name="T18" fmla="*/ 2147483647 w 15356"/>
                <a:gd name="T19" fmla="*/ 2147483647 h 863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IN"/>
            </a:p>
          </p:txBody>
        </p:sp>
      </p:grpSp>
      <p:sp>
        <p:nvSpPr>
          <p:cNvPr id="15" name="Rectangle 14"/>
          <p:cNvSpPr/>
          <p:nvPr/>
        </p:nvSpPr>
        <p:spPr>
          <a:xfrm>
            <a:off x="10437813"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a:xfrm>
            <a:off x="1154954" y="1063416"/>
            <a:ext cx="8825659" cy="1379755"/>
          </a:xfrm>
        </p:spPr>
        <p:txBody>
          <a:bodyPr/>
          <a:lstStyle>
            <a:lvl1pPr>
              <a:defRPr sz="4000"/>
            </a:lvl1pPr>
          </a:lstStyle>
          <a:p>
            <a:r>
              <a:rPr lang="en-US"/>
              <a:t>Click to edit Master title style</a:t>
            </a:r>
            <a:endParaRPr lang="en-US" dirty="0"/>
          </a:p>
        </p:txBody>
      </p:sp>
      <p:sp>
        <p:nvSpPr>
          <p:cNvPr id="8" name="Text Placeholder 3"/>
          <p:cNvSpPr>
            <a:spLocks noGrp="1"/>
          </p:cNvSpPr>
          <p:nvPr>
            <p:ph type="body" sz="half" idx="2"/>
          </p:nvPr>
        </p:nvSpPr>
        <p:spPr>
          <a:xfrm>
            <a:off x="1154954" y="3543300"/>
            <a:ext cx="8825659" cy="24765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16" name="Date Placeholder 3"/>
          <p:cNvSpPr>
            <a:spLocks noGrp="1"/>
          </p:cNvSpPr>
          <p:nvPr>
            <p:ph type="dt" sz="half" idx="10"/>
          </p:nvPr>
        </p:nvSpPr>
        <p:spPr/>
        <p:txBody>
          <a:bodyPr/>
          <a:lstStyle>
            <a:lvl1pPr>
              <a:defRPr/>
            </a:lvl1pPr>
          </a:lstStyle>
          <a:p>
            <a:pPr>
              <a:defRPr/>
            </a:pPr>
            <a:fld id="{A1E5EA0B-42E9-45CE-9256-57F9F063C854}" type="datetime1">
              <a:rPr lang="en-IN" smtClean="0"/>
              <a:t>17-08-2026</a:t>
            </a:fld>
            <a:endParaRPr lang="en-IN"/>
          </a:p>
        </p:txBody>
      </p:sp>
      <p:sp>
        <p:nvSpPr>
          <p:cNvPr id="17" name="Footer Placeholder 4"/>
          <p:cNvSpPr>
            <a:spLocks noGrp="1"/>
          </p:cNvSpPr>
          <p:nvPr>
            <p:ph type="ftr" sz="quarter" idx="11"/>
          </p:nvPr>
        </p:nvSpPr>
        <p:spPr/>
        <p:txBody>
          <a:bodyPr/>
          <a:lstStyle>
            <a:lvl1pPr>
              <a:defRPr/>
            </a:lvl1pPr>
          </a:lstStyle>
          <a:p>
            <a:pPr>
              <a:defRPr/>
            </a:pPr>
            <a:r>
              <a:rPr lang="en-IN" dirty="0"/>
              <a:t>© GST &amp; Indirect Taxes Committee, ICAI</a:t>
            </a:r>
          </a:p>
        </p:txBody>
      </p:sp>
      <p:sp>
        <p:nvSpPr>
          <p:cNvPr id="18" name="Slide Number Placeholder 5"/>
          <p:cNvSpPr>
            <a:spLocks noGrp="1"/>
          </p:cNvSpPr>
          <p:nvPr>
            <p:ph type="sldNum" sz="quarter" idx="12"/>
          </p:nvPr>
        </p:nvSpPr>
        <p:spPr/>
        <p:txBody>
          <a:bodyPr/>
          <a:lstStyle>
            <a:lvl1pPr>
              <a:defRPr/>
            </a:lvl1pPr>
          </a:lstStyle>
          <a:p>
            <a:fld id="{5AFD0E14-DDFE-4B91-9CFC-2A11E8825529}" type="slidenum">
              <a:rPr lang="en-IN" altLang="en-US"/>
              <a:pPr/>
              <a:t>‹#›</a:t>
            </a:fld>
            <a:endParaRPr lang="en-IN" altLang="en-US"/>
          </a:p>
        </p:txBody>
      </p:sp>
    </p:spTree>
    <p:extLst>
      <p:ext uri="{BB962C8B-B14F-4D97-AF65-F5344CB8AC3E}">
        <p14:creationId xmlns:p14="http://schemas.microsoft.com/office/powerpoint/2010/main" val="413216557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p:cSld name="Quote with Caption">
    <p:spTree>
      <p:nvGrpSpPr>
        <p:cNvPr id="1" name=""/>
        <p:cNvGrpSpPr/>
        <p:nvPr/>
      </p:nvGrpSpPr>
      <p:grpSpPr>
        <a:xfrm>
          <a:off x="0" y="0"/>
          <a:ext cx="0" cy="0"/>
          <a:chOff x="0" y="0"/>
          <a:chExt cx="0" cy="0"/>
        </a:xfrm>
      </p:grpSpPr>
      <p:grpSp>
        <p:nvGrpSpPr>
          <p:cNvPr id="5" name="Group 23"/>
          <p:cNvGrpSpPr>
            <a:grpSpLocks/>
          </p:cNvGrpSpPr>
          <p:nvPr/>
        </p:nvGrpSpPr>
        <p:grpSpPr bwMode="auto">
          <a:xfrm>
            <a:off x="0" y="-1588"/>
            <a:ext cx="12192000" cy="6865938"/>
            <a:chOff x="0" y="-2373"/>
            <a:chExt cx="12192000" cy="6867027"/>
          </a:xfrm>
        </p:grpSpPr>
        <p:sp>
          <p:nvSpPr>
            <p:cNvPr id="6" name="Rectangle 5"/>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7" name="Oval 6"/>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8" name="Oval 7"/>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9" name="Oval 8"/>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1" name="Oval 10"/>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2" name="Oval 11"/>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3" name="Freeform 5"/>
            <p:cNvSpPr>
              <a:spLocks/>
            </p:cNvSpPr>
            <p:nvPr/>
          </p:nvSpPr>
          <p:spPr bwMode="gray">
            <a:xfrm rot="-589932">
              <a:off x="8490951" y="4185117"/>
              <a:ext cx="3299407" cy="440924"/>
            </a:xfrm>
            <a:custGeom>
              <a:avLst/>
              <a:gdLst>
                <a:gd name="T0" fmla="*/ 2147483647 w 10000"/>
                <a:gd name="T1" fmla="*/ 2147483647 h 5291"/>
                <a:gd name="T2" fmla="*/ 2147483647 w 10000"/>
                <a:gd name="T3" fmla="*/ 2147483647 h 5291"/>
                <a:gd name="T4" fmla="*/ 2147483647 w 10000"/>
                <a:gd name="T5" fmla="*/ 0 h 5291"/>
                <a:gd name="T6" fmla="*/ 2147483647 w 10000"/>
                <a:gd name="T7" fmla="*/ 0 h 5291"/>
                <a:gd name="T8" fmla="*/ 2147483647 w 10000"/>
                <a:gd name="T9" fmla="*/ 2147483647 h 5291"/>
                <a:gd name="T10" fmla="*/ 2147483647 w 10000"/>
                <a:gd name="T11" fmla="*/ 2147483647 h 5291"/>
                <a:gd name="T12" fmla="*/ 2147483647 w 10000"/>
                <a:gd name="T13" fmla="*/ 2147483647 h 5291"/>
                <a:gd name="T14" fmla="*/ 2147483647 w 10000"/>
                <a:gd name="T15" fmla="*/ 2147483647 h 5291"/>
                <a:gd name="T16" fmla="*/ 2147483647 w 10000"/>
                <a:gd name="T17" fmla="*/ 2147483647 h 5291"/>
                <a:gd name="T18" fmla="*/ 2147483647 w 10000"/>
                <a:gd name="T19" fmla="*/ 2147483647 h 5291"/>
                <a:gd name="T20" fmla="*/ 2147483647 w 10000"/>
                <a:gd name="T21" fmla="*/ 2147483647 h 5291"/>
                <a:gd name="T22" fmla="*/ 2147483647 w 10000"/>
                <a:gd name="T23" fmla="*/ 2147483647 h 5291"/>
                <a:gd name="T24" fmla="*/ 2147483647 w 10000"/>
                <a:gd name="T25" fmla="*/ 2147483647 h 5291"/>
                <a:gd name="T26" fmla="*/ 2147483647 w 10000"/>
                <a:gd name="T27" fmla="*/ 2147483647 h 5291"/>
                <a:gd name="T28" fmla="*/ 2147483647 w 10000"/>
                <a:gd name="T29" fmla="*/ 2147483647 h 5291"/>
                <a:gd name="T30" fmla="*/ 2147483647 w 10000"/>
                <a:gd name="T31" fmla="*/ 2147483647 h 5291"/>
                <a:gd name="T32" fmla="*/ 2147483647 w 10000"/>
                <a:gd name="T33" fmla="*/ 2147483647 h 5291"/>
                <a:gd name="T34" fmla="*/ 2147483647 w 10000"/>
                <a:gd name="T35" fmla="*/ 2147483647 h 5291"/>
                <a:gd name="T36" fmla="*/ 2147483647 w 10000"/>
                <a:gd name="T37" fmla="*/ 2147483647 h 5291"/>
                <a:gd name="T38" fmla="*/ 2147483647 w 10000"/>
                <a:gd name="T39" fmla="*/ 2147483647 h 5291"/>
                <a:gd name="T40" fmla="*/ 2147483647 w 10000"/>
                <a:gd name="T41" fmla="*/ 2147483647 h 5291"/>
                <a:gd name="T42" fmla="*/ 2147483647 w 10000"/>
                <a:gd name="T43" fmla="*/ 2147483647 h 5291"/>
                <a:gd name="T44" fmla="*/ 2147483647 w 10000"/>
                <a:gd name="T45" fmla="*/ 2147483647 h 5291"/>
                <a:gd name="T46" fmla="*/ 2147483647 w 10000"/>
                <a:gd name="T47" fmla="*/ 2147483647 h 5291"/>
                <a:gd name="T48" fmla="*/ 2147483647 w 10000"/>
                <a:gd name="T49" fmla="*/ 2147483647 h 5291"/>
                <a:gd name="T50" fmla="*/ 2147483647 w 10000"/>
                <a:gd name="T51" fmla="*/ 2147483647 h 5291"/>
                <a:gd name="T52" fmla="*/ 2147483647 w 10000"/>
                <a:gd name="T53" fmla="*/ 2147483647 h 5291"/>
                <a:gd name="T54" fmla="*/ 2147483647 w 10000"/>
                <a:gd name="T55" fmla="*/ 2147483647 h 5291"/>
                <a:gd name="T56" fmla="*/ 2147483647 w 10000"/>
                <a:gd name="T57" fmla="*/ 2147483647 h 5291"/>
                <a:gd name="T58" fmla="*/ 2147483647 w 10000"/>
                <a:gd name="T59" fmla="*/ 2147483647 h 5291"/>
                <a:gd name="T60" fmla="*/ 2147483647 w 10000"/>
                <a:gd name="T61" fmla="*/ 2147483647 h 5291"/>
                <a:gd name="T62" fmla="*/ 2147483647 w 10000"/>
                <a:gd name="T63" fmla="*/ 2147483647 h 5291"/>
                <a:gd name="T64" fmla="*/ 2147483647 w 10000"/>
                <a:gd name="T65" fmla="*/ 2147483647 h 5291"/>
                <a:gd name="T66" fmla="*/ 2147483647 w 10000"/>
                <a:gd name="T67" fmla="*/ 2147483647 h 5291"/>
                <a:gd name="T68" fmla="*/ 0 w 10000"/>
                <a:gd name="T69" fmla="*/ 2147483647 h 5291"/>
                <a:gd name="T70" fmla="*/ 2147483647 w 10000"/>
                <a:gd name="T71" fmla="*/ 2147483647 h 5291"/>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10000" h="5291">
                  <a:moveTo>
                    <a:pt x="85" y="2532"/>
                  </a:moveTo>
                  <a:cubicBezTo>
                    <a:pt x="1736" y="3911"/>
                    <a:pt x="7524" y="5298"/>
                    <a:pt x="9958" y="5291"/>
                  </a:cubicBezTo>
                  <a:cubicBezTo>
                    <a:pt x="9989" y="1958"/>
                    <a:pt x="9969" y="3333"/>
                    <a:pt x="10000" y="0"/>
                  </a:cubicBez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IN"/>
            </a:p>
          </p:txBody>
        </p:sp>
        <p:sp>
          <p:nvSpPr>
            <p:cNvPr id="15" name="Freeform 5"/>
            <p:cNvSpPr>
              <a:spLocks/>
            </p:cNvSpPr>
            <p:nvPr/>
          </p:nvSpPr>
          <p:spPr bwMode="gray">
            <a:xfrm>
              <a:off x="455612" y="4241801"/>
              <a:ext cx="11277600" cy="2337161"/>
            </a:xfrm>
            <a:custGeom>
              <a:avLst/>
              <a:gdLst>
                <a:gd name="T0" fmla="*/ 0 w 10000"/>
                <a:gd name="T1" fmla="*/ 0 h 8000"/>
                <a:gd name="T2" fmla="*/ 0 w 10000"/>
                <a:gd name="T3" fmla="*/ 2147483647 h 8000"/>
                <a:gd name="T4" fmla="*/ 2147483647 w 10000"/>
                <a:gd name="T5" fmla="*/ 2147483647 h 8000"/>
                <a:gd name="T6" fmla="*/ 2147483647 w 10000"/>
                <a:gd name="T7" fmla="*/ 2147483647 h 8000"/>
                <a:gd name="T8" fmla="*/ 2147483647 w 10000"/>
                <a:gd name="T9" fmla="*/ 2147483647 h 8000"/>
                <a:gd name="T10" fmla="*/ 2147483647 w 10000"/>
                <a:gd name="T11" fmla="*/ 2147483647 h 8000"/>
                <a:gd name="T12" fmla="*/ 2147483647 w 10000"/>
                <a:gd name="T13" fmla="*/ 2147483647 h 8000"/>
                <a:gd name="T14" fmla="*/ 2147483647 w 10000"/>
                <a:gd name="T15" fmla="*/ 2147483647 h 8000"/>
                <a:gd name="T16" fmla="*/ 2147483647 w 10000"/>
                <a:gd name="T17" fmla="*/ 2147483647 h 8000"/>
                <a:gd name="T18" fmla="*/ 2147483647 w 10000"/>
                <a:gd name="T19" fmla="*/ 2147483647 h 8000"/>
                <a:gd name="T20" fmla="*/ 2147483647 w 10000"/>
                <a:gd name="T21" fmla="*/ 2147483647 h 8000"/>
                <a:gd name="T22" fmla="*/ 2147483647 w 10000"/>
                <a:gd name="T23" fmla="*/ 2147483647 h 8000"/>
                <a:gd name="T24" fmla="*/ 2147483647 w 10000"/>
                <a:gd name="T25" fmla="*/ 2147483647 h 8000"/>
                <a:gd name="T26" fmla="*/ 2147483647 w 10000"/>
                <a:gd name="T27" fmla="*/ 2147483647 h 8000"/>
                <a:gd name="T28" fmla="*/ 2147483647 w 10000"/>
                <a:gd name="T29" fmla="*/ 2147483647 h 8000"/>
                <a:gd name="T30" fmla="*/ 2147483647 w 10000"/>
                <a:gd name="T31" fmla="*/ 2147483647 h 8000"/>
                <a:gd name="T32" fmla="*/ 2147483647 w 10000"/>
                <a:gd name="T33" fmla="*/ 2147483647 h 8000"/>
                <a:gd name="T34" fmla="*/ 2147483647 w 10000"/>
                <a:gd name="T35" fmla="*/ 2147483647 h 8000"/>
                <a:gd name="T36" fmla="*/ 2147483647 w 10000"/>
                <a:gd name="T37" fmla="*/ 2147483647 h 8000"/>
                <a:gd name="T38" fmla="*/ 2147483647 w 10000"/>
                <a:gd name="T39" fmla="*/ 2147483647 h 8000"/>
                <a:gd name="T40" fmla="*/ 2147483647 w 10000"/>
                <a:gd name="T41" fmla="*/ 2147483647 h 8000"/>
                <a:gd name="T42" fmla="*/ 2147483647 w 10000"/>
                <a:gd name="T43" fmla="*/ 2147483647 h 8000"/>
                <a:gd name="T44" fmla="*/ 2147483647 w 10000"/>
                <a:gd name="T45" fmla="*/ 2147483647 h 8000"/>
                <a:gd name="T46" fmla="*/ 2147483647 w 10000"/>
                <a:gd name="T47" fmla="*/ 2147483647 h 8000"/>
                <a:gd name="T48" fmla="*/ 2147483647 w 10000"/>
                <a:gd name="T49" fmla="*/ 2147483647 h 8000"/>
                <a:gd name="T50" fmla="*/ 2147483647 w 10000"/>
                <a:gd name="T51" fmla="*/ 2147483647 h 8000"/>
                <a:gd name="T52" fmla="*/ 2147483647 w 10000"/>
                <a:gd name="T53" fmla="*/ 2147483647 h 8000"/>
                <a:gd name="T54" fmla="*/ 2147483647 w 10000"/>
                <a:gd name="T55" fmla="*/ 2147483647 h 8000"/>
                <a:gd name="T56" fmla="*/ 2147483647 w 10000"/>
                <a:gd name="T57" fmla="*/ 2147483647 h 8000"/>
                <a:gd name="T58" fmla="*/ 2147483647 w 10000"/>
                <a:gd name="T59" fmla="*/ 2147483647 h 8000"/>
                <a:gd name="T60" fmla="*/ 2147483647 w 10000"/>
                <a:gd name="T61" fmla="*/ 2147483647 h 8000"/>
                <a:gd name="T62" fmla="*/ 2147483647 w 10000"/>
                <a:gd name="T63" fmla="*/ 2147483647 h 8000"/>
                <a:gd name="T64" fmla="*/ 2147483647 w 10000"/>
                <a:gd name="T65" fmla="*/ 2147483647 h 8000"/>
                <a:gd name="T66" fmla="*/ 2147483647 w 10000"/>
                <a:gd name="T67" fmla="*/ 2147483647 h 8000"/>
                <a:gd name="T68" fmla="*/ 2147483647 w 10000"/>
                <a:gd name="T69" fmla="*/ 2147483647 h 8000"/>
                <a:gd name="T70" fmla="*/ 2147483647 w 10000"/>
                <a:gd name="T71" fmla="*/ 2147483647 h 8000"/>
                <a:gd name="T72" fmla="*/ 2147483647 w 10000"/>
                <a:gd name="T73" fmla="*/ 2147483647 h 8000"/>
                <a:gd name="T74" fmla="*/ 2147483647 w 10000"/>
                <a:gd name="T75" fmla="*/ 2147483647 h 8000"/>
                <a:gd name="T76" fmla="*/ 2147483647 w 10000"/>
                <a:gd name="T77" fmla="*/ 2147483647 h 8000"/>
                <a:gd name="T78" fmla="*/ 2147483647 w 10000"/>
                <a:gd name="T79" fmla="*/ 2147483647 h 8000"/>
                <a:gd name="T80" fmla="*/ 2147483647 w 10000"/>
                <a:gd name="T81" fmla="*/ 2147483647 h 8000"/>
                <a:gd name="T82" fmla="*/ 2147483647 w 10000"/>
                <a:gd name="T83" fmla="*/ 2147483647 h 8000"/>
                <a:gd name="T84" fmla="*/ 2147483647 w 10000"/>
                <a:gd name="T85" fmla="*/ 2147483647 h 8000"/>
                <a:gd name="T86" fmla="*/ 2147483647 w 10000"/>
                <a:gd name="T87" fmla="*/ 2147483647 h 8000"/>
                <a:gd name="T88" fmla="*/ 2147483647 w 10000"/>
                <a:gd name="T89" fmla="*/ 2147483647 h 8000"/>
                <a:gd name="T90" fmla="*/ 2147483647 w 10000"/>
                <a:gd name="T91" fmla="*/ 2147483647 h 8000"/>
                <a:gd name="T92" fmla="*/ 2147483647 w 10000"/>
                <a:gd name="T93" fmla="*/ 2147483647 h 8000"/>
                <a:gd name="T94" fmla="*/ 2147483647 w 10000"/>
                <a:gd name="T95" fmla="*/ 2147483647 h 8000"/>
                <a:gd name="T96" fmla="*/ 2147483647 w 10000"/>
                <a:gd name="T97" fmla="*/ 2147483647 h 8000"/>
                <a:gd name="T98" fmla="*/ 0 w 10000"/>
                <a:gd name="T99" fmla="*/ 0 h 8000"/>
                <a:gd name="T100" fmla="*/ 0 w 10000"/>
                <a:gd name="T101" fmla="*/ 0 h 8000"/>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10000" h="8000">
                  <a:moveTo>
                    <a:pt x="0" y="0"/>
                  </a:moveTo>
                  <a:lnTo>
                    <a:pt x="0" y="7970"/>
                  </a:lnTo>
                  <a:lnTo>
                    <a:pt x="10000" y="8000"/>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IN"/>
            </a:p>
          </p:txBody>
        </p:sp>
        <p:sp>
          <p:nvSpPr>
            <p:cNvPr id="16" name="Freeform 5"/>
            <p:cNvSpPr>
              <a:spLocks noEditPoints="1"/>
            </p:cNvSpPr>
            <p:nvPr/>
          </p:nvSpPr>
          <p:spPr bwMode="gray">
            <a:xfrm>
              <a:off x="0" y="1587"/>
              <a:ext cx="12192000" cy="6856413"/>
            </a:xfrm>
            <a:custGeom>
              <a:avLst/>
              <a:gdLst>
                <a:gd name="T0" fmla="*/ 0 w 15356"/>
                <a:gd name="T1" fmla="*/ 0 h 8638"/>
                <a:gd name="T2" fmla="*/ 0 w 15356"/>
                <a:gd name="T3" fmla="*/ 2147483647 h 8638"/>
                <a:gd name="T4" fmla="*/ 2147483647 w 15356"/>
                <a:gd name="T5" fmla="*/ 2147483647 h 8638"/>
                <a:gd name="T6" fmla="*/ 2147483647 w 15356"/>
                <a:gd name="T7" fmla="*/ 0 h 8638"/>
                <a:gd name="T8" fmla="*/ 0 w 15356"/>
                <a:gd name="T9" fmla="*/ 0 h 8638"/>
                <a:gd name="T10" fmla="*/ 2147483647 w 15356"/>
                <a:gd name="T11" fmla="*/ 2147483647 h 8638"/>
                <a:gd name="T12" fmla="*/ 2147483647 w 15356"/>
                <a:gd name="T13" fmla="*/ 2147483647 h 8638"/>
                <a:gd name="T14" fmla="*/ 2147483647 w 15356"/>
                <a:gd name="T15" fmla="*/ 2147483647 h 8638"/>
                <a:gd name="T16" fmla="*/ 2147483647 w 15356"/>
                <a:gd name="T17" fmla="*/ 2147483647 h 8638"/>
                <a:gd name="T18" fmla="*/ 2147483647 w 15356"/>
                <a:gd name="T19" fmla="*/ 2147483647 h 863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IN"/>
            </a:p>
          </p:txBody>
        </p:sp>
      </p:grpSp>
      <p:sp>
        <p:nvSpPr>
          <p:cNvPr id="17" name="TextBox 16"/>
          <p:cNvSpPr txBox="1"/>
          <p:nvPr/>
        </p:nvSpPr>
        <p:spPr>
          <a:xfrm>
            <a:off x="9718675" y="2632075"/>
            <a:ext cx="803275" cy="1570038"/>
          </a:xfrm>
          <a:prstGeom prst="rect">
            <a:avLst/>
          </a:prstGeom>
          <a:noFill/>
        </p:spPr>
        <p:txBody>
          <a:bodyPr>
            <a:spAutoFit/>
          </a:bodyPr>
          <a:lstStyle>
            <a:defPPr>
              <a:defRPr lang="en-US"/>
            </a:defPPr>
            <a:lvl1pPr algn="r">
              <a:defRPr sz="12200" b="0" i="0">
                <a:solidFill>
                  <a:schemeClr val="accent1"/>
                </a:solidFill>
                <a:latin typeface="Arial"/>
                <a:cs typeface="Arial"/>
              </a:defRPr>
            </a:lvl1pPr>
          </a:lstStyle>
          <a:p>
            <a:pPr>
              <a:defRPr/>
            </a:pPr>
            <a:r>
              <a:rPr lang="en-US" sz="9600" dirty="0"/>
              <a:t>”</a:t>
            </a:r>
          </a:p>
        </p:txBody>
      </p:sp>
      <p:sp>
        <p:nvSpPr>
          <p:cNvPr id="18" name="TextBox 17"/>
          <p:cNvSpPr txBox="1"/>
          <p:nvPr/>
        </p:nvSpPr>
        <p:spPr>
          <a:xfrm>
            <a:off x="898525" y="590550"/>
            <a:ext cx="801688" cy="1570038"/>
          </a:xfrm>
          <a:prstGeom prst="rect">
            <a:avLst/>
          </a:prstGeom>
          <a:noFill/>
        </p:spPr>
        <p:txBody>
          <a:bodyPr>
            <a:spAutoFit/>
          </a:bodyPr>
          <a:lstStyle>
            <a:defPPr>
              <a:defRPr lang="en-US"/>
            </a:defPPr>
            <a:lvl1pPr algn="r">
              <a:defRPr sz="12200" b="0" i="0">
                <a:solidFill>
                  <a:schemeClr val="accent1"/>
                </a:solidFill>
                <a:latin typeface="Arial"/>
                <a:cs typeface="Arial"/>
              </a:defRPr>
            </a:lvl1pPr>
          </a:lstStyle>
          <a:p>
            <a:pPr>
              <a:defRPr/>
            </a:pPr>
            <a:r>
              <a:rPr lang="en-US" sz="9600" dirty="0"/>
              <a:t>“</a:t>
            </a:r>
          </a:p>
        </p:txBody>
      </p:sp>
      <p:sp>
        <p:nvSpPr>
          <p:cNvPr id="19" name="Rectangle 18"/>
          <p:cNvSpPr/>
          <p:nvPr/>
        </p:nvSpPr>
        <p:spPr>
          <a:xfrm>
            <a:off x="10437813"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a:xfrm>
            <a:off x="1581878" y="980517"/>
            <a:ext cx="8453906" cy="2698249"/>
          </a:xfrm>
        </p:spPr>
        <p:txBody>
          <a:bodyPr/>
          <a:lstStyle>
            <a:lvl1pPr>
              <a:defRPr sz="4000"/>
            </a:lvl1pPr>
          </a:lstStyle>
          <a:p>
            <a:r>
              <a:rPr lang="en-US"/>
              <a:t>Click to edit Master title style</a:t>
            </a:r>
            <a:endParaRPr lang="en-US" dirty="0"/>
          </a:p>
        </p:txBody>
      </p:sp>
      <p:sp>
        <p:nvSpPr>
          <p:cNvPr id="14" name="Text Placeholder 3"/>
          <p:cNvSpPr>
            <a:spLocks noGrp="1"/>
          </p:cNvSpPr>
          <p:nvPr>
            <p:ph type="body" sz="half" idx="13"/>
          </p:nvPr>
        </p:nvSpPr>
        <p:spPr bwMode="gray">
          <a:xfrm>
            <a:off x="1945945" y="3678766"/>
            <a:ext cx="7725772" cy="342174"/>
          </a:xfrm>
        </p:spPr>
        <p:txBody>
          <a:bodyPr>
            <a:normAutofit/>
          </a:bodyPr>
          <a:lstStyle>
            <a:lvl1pPr marL="0" indent="0">
              <a:buNone/>
              <a:defRPr lang="en-US" sz="1400" b="0" i="0" kern="1200" cap="small" dirty="0">
                <a:solidFill>
                  <a:schemeClr val="accent1"/>
                </a:solidFill>
                <a:latin typeface="+mn-lt"/>
                <a:ea typeface="+mn-ea"/>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10" name="Text Placeholder 3"/>
          <p:cNvSpPr>
            <a:spLocks noGrp="1"/>
          </p:cNvSpPr>
          <p:nvPr>
            <p:ph type="body" sz="half" idx="2"/>
          </p:nvPr>
        </p:nvSpPr>
        <p:spPr>
          <a:xfrm>
            <a:off x="1154954" y="4350657"/>
            <a:ext cx="8825659" cy="16764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20" name="Date Placeholder 3"/>
          <p:cNvSpPr>
            <a:spLocks noGrp="1"/>
          </p:cNvSpPr>
          <p:nvPr>
            <p:ph type="dt" sz="half" idx="14"/>
          </p:nvPr>
        </p:nvSpPr>
        <p:spPr/>
        <p:txBody>
          <a:bodyPr/>
          <a:lstStyle>
            <a:lvl1pPr>
              <a:defRPr/>
            </a:lvl1pPr>
          </a:lstStyle>
          <a:p>
            <a:pPr>
              <a:defRPr/>
            </a:pPr>
            <a:fld id="{91B7C8F8-A6D6-45EA-BD1C-10B00579C449}" type="datetime1">
              <a:rPr lang="en-IN" smtClean="0"/>
              <a:t>17-08-2026</a:t>
            </a:fld>
            <a:endParaRPr lang="en-IN"/>
          </a:p>
        </p:txBody>
      </p:sp>
      <p:sp>
        <p:nvSpPr>
          <p:cNvPr id="21" name="Footer Placeholder 4"/>
          <p:cNvSpPr>
            <a:spLocks noGrp="1"/>
          </p:cNvSpPr>
          <p:nvPr>
            <p:ph type="ftr" sz="quarter" idx="15"/>
          </p:nvPr>
        </p:nvSpPr>
        <p:spPr/>
        <p:txBody>
          <a:bodyPr/>
          <a:lstStyle>
            <a:lvl1pPr>
              <a:defRPr/>
            </a:lvl1pPr>
          </a:lstStyle>
          <a:p>
            <a:pPr>
              <a:defRPr/>
            </a:pPr>
            <a:r>
              <a:rPr lang="en-IN" dirty="0"/>
              <a:t>© GST &amp; Indirect Taxes Committee, ICAI</a:t>
            </a:r>
          </a:p>
        </p:txBody>
      </p:sp>
      <p:sp>
        <p:nvSpPr>
          <p:cNvPr id="22" name="Slide Number Placeholder 5"/>
          <p:cNvSpPr>
            <a:spLocks noGrp="1"/>
          </p:cNvSpPr>
          <p:nvPr>
            <p:ph type="sldNum" sz="quarter" idx="16"/>
          </p:nvPr>
        </p:nvSpPr>
        <p:spPr/>
        <p:txBody>
          <a:bodyPr/>
          <a:lstStyle>
            <a:lvl1pPr>
              <a:defRPr/>
            </a:lvl1pPr>
          </a:lstStyle>
          <a:p>
            <a:fld id="{D6E41A05-1421-4F57-B0A7-8763FCC724F5}" type="slidenum">
              <a:rPr lang="en-IN" altLang="en-US"/>
              <a:pPr/>
              <a:t>‹#›</a:t>
            </a:fld>
            <a:endParaRPr lang="en-IN" altLang="en-US"/>
          </a:p>
        </p:txBody>
      </p:sp>
    </p:spTree>
    <p:extLst>
      <p:ext uri="{BB962C8B-B14F-4D97-AF65-F5344CB8AC3E}">
        <p14:creationId xmlns:p14="http://schemas.microsoft.com/office/powerpoint/2010/main" val="140816463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p:cSld name="Name Card">
    <p:spTree>
      <p:nvGrpSpPr>
        <p:cNvPr id="1" name=""/>
        <p:cNvGrpSpPr/>
        <p:nvPr/>
      </p:nvGrpSpPr>
      <p:grpSpPr>
        <a:xfrm>
          <a:off x="0" y="0"/>
          <a:ext cx="0" cy="0"/>
          <a:chOff x="0" y="0"/>
          <a:chExt cx="0" cy="0"/>
        </a:xfrm>
      </p:grpSpPr>
      <p:grpSp>
        <p:nvGrpSpPr>
          <p:cNvPr id="4" name="Group 23"/>
          <p:cNvGrpSpPr>
            <a:grpSpLocks/>
          </p:cNvGrpSpPr>
          <p:nvPr/>
        </p:nvGrpSpPr>
        <p:grpSpPr bwMode="auto">
          <a:xfrm>
            <a:off x="0" y="-1588"/>
            <a:ext cx="12192000" cy="6865938"/>
            <a:chOff x="0" y="-2373"/>
            <a:chExt cx="12192000" cy="6867027"/>
          </a:xfrm>
        </p:grpSpPr>
        <p:sp>
          <p:nvSpPr>
            <p:cNvPr id="5" name="Rectangle 4"/>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6" name="Oval 5"/>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7" name="Oval 6"/>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8" name="Oval 7"/>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9" name="Oval 8"/>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0" name="Oval 9"/>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1" name="Freeform 5"/>
            <p:cNvSpPr>
              <a:spLocks/>
            </p:cNvSpPr>
            <p:nvPr/>
          </p:nvSpPr>
          <p:spPr bwMode="gray">
            <a:xfrm rot="-589932">
              <a:off x="8490951" y="4193583"/>
              <a:ext cx="3299407" cy="440924"/>
            </a:xfrm>
            <a:custGeom>
              <a:avLst/>
              <a:gdLst>
                <a:gd name="T0" fmla="*/ 2147483647 w 10000"/>
                <a:gd name="T1" fmla="*/ 2147483647 h 5291"/>
                <a:gd name="T2" fmla="*/ 2147483647 w 10000"/>
                <a:gd name="T3" fmla="*/ 2147483647 h 5291"/>
                <a:gd name="T4" fmla="*/ 2147483647 w 10000"/>
                <a:gd name="T5" fmla="*/ 0 h 5291"/>
                <a:gd name="T6" fmla="*/ 2147483647 w 10000"/>
                <a:gd name="T7" fmla="*/ 0 h 5291"/>
                <a:gd name="T8" fmla="*/ 2147483647 w 10000"/>
                <a:gd name="T9" fmla="*/ 2147483647 h 5291"/>
                <a:gd name="T10" fmla="*/ 2147483647 w 10000"/>
                <a:gd name="T11" fmla="*/ 2147483647 h 5291"/>
                <a:gd name="T12" fmla="*/ 2147483647 w 10000"/>
                <a:gd name="T13" fmla="*/ 2147483647 h 5291"/>
                <a:gd name="T14" fmla="*/ 2147483647 w 10000"/>
                <a:gd name="T15" fmla="*/ 2147483647 h 5291"/>
                <a:gd name="T16" fmla="*/ 2147483647 w 10000"/>
                <a:gd name="T17" fmla="*/ 2147483647 h 5291"/>
                <a:gd name="T18" fmla="*/ 2147483647 w 10000"/>
                <a:gd name="T19" fmla="*/ 2147483647 h 5291"/>
                <a:gd name="T20" fmla="*/ 2147483647 w 10000"/>
                <a:gd name="T21" fmla="*/ 2147483647 h 5291"/>
                <a:gd name="T22" fmla="*/ 2147483647 w 10000"/>
                <a:gd name="T23" fmla="*/ 2147483647 h 5291"/>
                <a:gd name="T24" fmla="*/ 2147483647 w 10000"/>
                <a:gd name="T25" fmla="*/ 2147483647 h 5291"/>
                <a:gd name="T26" fmla="*/ 2147483647 w 10000"/>
                <a:gd name="T27" fmla="*/ 2147483647 h 5291"/>
                <a:gd name="T28" fmla="*/ 2147483647 w 10000"/>
                <a:gd name="T29" fmla="*/ 2147483647 h 5291"/>
                <a:gd name="T30" fmla="*/ 2147483647 w 10000"/>
                <a:gd name="T31" fmla="*/ 2147483647 h 5291"/>
                <a:gd name="T32" fmla="*/ 2147483647 w 10000"/>
                <a:gd name="T33" fmla="*/ 2147483647 h 5291"/>
                <a:gd name="T34" fmla="*/ 2147483647 w 10000"/>
                <a:gd name="T35" fmla="*/ 2147483647 h 5291"/>
                <a:gd name="T36" fmla="*/ 2147483647 w 10000"/>
                <a:gd name="T37" fmla="*/ 2147483647 h 5291"/>
                <a:gd name="T38" fmla="*/ 2147483647 w 10000"/>
                <a:gd name="T39" fmla="*/ 2147483647 h 5291"/>
                <a:gd name="T40" fmla="*/ 2147483647 w 10000"/>
                <a:gd name="T41" fmla="*/ 2147483647 h 5291"/>
                <a:gd name="T42" fmla="*/ 2147483647 w 10000"/>
                <a:gd name="T43" fmla="*/ 2147483647 h 5291"/>
                <a:gd name="T44" fmla="*/ 2147483647 w 10000"/>
                <a:gd name="T45" fmla="*/ 2147483647 h 5291"/>
                <a:gd name="T46" fmla="*/ 2147483647 w 10000"/>
                <a:gd name="T47" fmla="*/ 2147483647 h 5291"/>
                <a:gd name="T48" fmla="*/ 2147483647 w 10000"/>
                <a:gd name="T49" fmla="*/ 2147483647 h 5291"/>
                <a:gd name="T50" fmla="*/ 2147483647 w 10000"/>
                <a:gd name="T51" fmla="*/ 2147483647 h 5291"/>
                <a:gd name="T52" fmla="*/ 2147483647 w 10000"/>
                <a:gd name="T53" fmla="*/ 2147483647 h 5291"/>
                <a:gd name="T54" fmla="*/ 2147483647 w 10000"/>
                <a:gd name="T55" fmla="*/ 2147483647 h 5291"/>
                <a:gd name="T56" fmla="*/ 2147483647 w 10000"/>
                <a:gd name="T57" fmla="*/ 2147483647 h 5291"/>
                <a:gd name="T58" fmla="*/ 2147483647 w 10000"/>
                <a:gd name="T59" fmla="*/ 2147483647 h 5291"/>
                <a:gd name="T60" fmla="*/ 2147483647 w 10000"/>
                <a:gd name="T61" fmla="*/ 2147483647 h 5291"/>
                <a:gd name="T62" fmla="*/ 2147483647 w 10000"/>
                <a:gd name="T63" fmla="*/ 2147483647 h 5291"/>
                <a:gd name="T64" fmla="*/ 2147483647 w 10000"/>
                <a:gd name="T65" fmla="*/ 2147483647 h 5291"/>
                <a:gd name="T66" fmla="*/ 2147483647 w 10000"/>
                <a:gd name="T67" fmla="*/ 2147483647 h 5291"/>
                <a:gd name="T68" fmla="*/ 0 w 10000"/>
                <a:gd name="T69" fmla="*/ 2147483647 h 5291"/>
                <a:gd name="T70" fmla="*/ 2147483647 w 10000"/>
                <a:gd name="T71" fmla="*/ 2147483647 h 5291"/>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10000" h="5291">
                  <a:moveTo>
                    <a:pt x="85" y="2532"/>
                  </a:moveTo>
                  <a:cubicBezTo>
                    <a:pt x="1736" y="3911"/>
                    <a:pt x="7524" y="5298"/>
                    <a:pt x="9958" y="5291"/>
                  </a:cubicBezTo>
                  <a:cubicBezTo>
                    <a:pt x="9989" y="1958"/>
                    <a:pt x="9969" y="3333"/>
                    <a:pt x="10000" y="0"/>
                  </a:cubicBez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IN"/>
            </a:p>
          </p:txBody>
        </p:sp>
        <p:sp>
          <p:nvSpPr>
            <p:cNvPr id="12" name="Freeform 5"/>
            <p:cNvSpPr>
              <a:spLocks/>
            </p:cNvSpPr>
            <p:nvPr/>
          </p:nvSpPr>
          <p:spPr bwMode="gray">
            <a:xfrm>
              <a:off x="455612" y="4241801"/>
              <a:ext cx="11277600" cy="2337161"/>
            </a:xfrm>
            <a:custGeom>
              <a:avLst/>
              <a:gdLst>
                <a:gd name="T0" fmla="*/ 0 w 10000"/>
                <a:gd name="T1" fmla="*/ 0 h 8000"/>
                <a:gd name="T2" fmla="*/ 0 w 10000"/>
                <a:gd name="T3" fmla="*/ 2147483647 h 8000"/>
                <a:gd name="T4" fmla="*/ 2147483647 w 10000"/>
                <a:gd name="T5" fmla="*/ 2147483647 h 8000"/>
                <a:gd name="T6" fmla="*/ 2147483647 w 10000"/>
                <a:gd name="T7" fmla="*/ 2147483647 h 8000"/>
                <a:gd name="T8" fmla="*/ 2147483647 w 10000"/>
                <a:gd name="T9" fmla="*/ 2147483647 h 8000"/>
                <a:gd name="T10" fmla="*/ 2147483647 w 10000"/>
                <a:gd name="T11" fmla="*/ 2147483647 h 8000"/>
                <a:gd name="T12" fmla="*/ 2147483647 w 10000"/>
                <a:gd name="T13" fmla="*/ 2147483647 h 8000"/>
                <a:gd name="T14" fmla="*/ 2147483647 w 10000"/>
                <a:gd name="T15" fmla="*/ 2147483647 h 8000"/>
                <a:gd name="T16" fmla="*/ 2147483647 w 10000"/>
                <a:gd name="T17" fmla="*/ 2147483647 h 8000"/>
                <a:gd name="T18" fmla="*/ 2147483647 w 10000"/>
                <a:gd name="T19" fmla="*/ 2147483647 h 8000"/>
                <a:gd name="T20" fmla="*/ 2147483647 w 10000"/>
                <a:gd name="T21" fmla="*/ 2147483647 h 8000"/>
                <a:gd name="T22" fmla="*/ 2147483647 w 10000"/>
                <a:gd name="T23" fmla="*/ 2147483647 h 8000"/>
                <a:gd name="T24" fmla="*/ 2147483647 w 10000"/>
                <a:gd name="T25" fmla="*/ 2147483647 h 8000"/>
                <a:gd name="T26" fmla="*/ 2147483647 w 10000"/>
                <a:gd name="T27" fmla="*/ 2147483647 h 8000"/>
                <a:gd name="T28" fmla="*/ 2147483647 w 10000"/>
                <a:gd name="T29" fmla="*/ 2147483647 h 8000"/>
                <a:gd name="T30" fmla="*/ 2147483647 w 10000"/>
                <a:gd name="T31" fmla="*/ 2147483647 h 8000"/>
                <a:gd name="T32" fmla="*/ 2147483647 w 10000"/>
                <a:gd name="T33" fmla="*/ 2147483647 h 8000"/>
                <a:gd name="T34" fmla="*/ 2147483647 w 10000"/>
                <a:gd name="T35" fmla="*/ 2147483647 h 8000"/>
                <a:gd name="T36" fmla="*/ 2147483647 w 10000"/>
                <a:gd name="T37" fmla="*/ 2147483647 h 8000"/>
                <a:gd name="T38" fmla="*/ 2147483647 w 10000"/>
                <a:gd name="T39" fmla="*/ 2147483647 h 8000"/>
                <a:gd name="T40" fmla="*/ 2147483647 w 10000"/>
                <a:gd name="T41" fmla="*/ 2147483647 h 8000"/>
                <a:gd name="T42" fmla="*/ 2147483647 w 10000"/>
                <a:gd name="T43" fmla="*/ 2147483647 h 8000"/>
                <a:gd name="T44" fmla="*/ 2147483647 w 10000"/>
                <a:gd name="T45" fmla="*/ 2147483647 h 8000"/>
                <a:gd name="T46" fmla="*/ 2147483647 w 10000"/>
                <a:gd name="T47" fmla="*/ 2147483647 h 8000"/>
                <a:gd name="T48" fmla="*/ 2147483647 w 10000"/>
                <a:gd name="T49" fmla="*/ 2147483647 h 8000"/>
                <a:gd name="T50" fmla="*/ 2147483647 w 10000"/>
                <a:gd name="T51" fmla="*/ 2147483647 h 8000"/>
                <a:gd name="T52" fmla="*/ 2147483647 w 10000"/>
                <a:gd name="T53" fmla="*/ 2147483647 h 8000"/>
                <a:gd name="T54" fmla="*/ 2147483647 w 10000"/>
                <a:gd name="T55" fmla="*/ 2147483647 h 8000"/>
                <a:gd name="T56" fmla="*/ 2147483647 w 10000"/>
                <a:gd name="T57" fmla="*/ 2147483647 h 8000"/>
                <a:gd name="T58" fmla="*/ 2147483647 w 10000"/>
                <a:gd name="T59" fmla="*/ 2147483647 h 8000"/>
                <a:gd name="T60" fmla="*/ 2147483647 w 10000"/>
                <a:gd name="T61" fmla="*/ 2147483647 h 8000"/>
                <a:gd name="T62" fmla="*/ 2147483647 w 10000"/>
                <a:gd name="T63" fmla="*/ 2147483647 h 8000"/>
                <a:gd name="T64" fmla="*/ 2147483647 w 10000"/>
                <a:gd name="T65" fmla="*/ 2147483647 h 8000"/>
                <a:gd name="T66" fmla="*/ 2147483647 w 10000"/>
                <a:gd name="T67" fmla="*/ 2147483647 h 8000"/>
                <a:gd name="T68" fmla="*/ 2147483647 w 10000"/>
                <a:gd name="T69" fmla="*/ 2147483647 h 8000"/>
                <a:gd name="T70" fmla="*/ 2147483647 w 10000"/>
                <a:gd name="T71" fmla="*/ 2147483647 h 8000"/>
                <a:gd name="T72" fmla="*/ 2147483647 w 10000"/>
                <a:gd name="T73" fmla="*/ 2147483647 h 8000"/>
                <a:gd name="T74" fmla="*/ 2147483647 w 10000"/>
                <a:gd name="T75" fmla="*/ 2147483647 h 8000"/>
                <a:gd name="T76" fmla="*/ 2147483647 w 10000"/>
                <a:gd name="T77" fmla="*/ 2147483647 h 8000"/>
                <a:gd name="T78" fmla="*/ 2147483647 w 10000"/>
                <a:gd name="T79" fmla="*/ 2147483647 h 8000"/>
                <a:gd name="T80" fmla="*/ 2147483647 w 10000"/>
                <a:gd name="T81" fmla="*/ 2147483647 h 8000"/>
                <a:gd name="T82" fmla="*/ 2147483647 w 10000"/>
                <a:gd name="T83" fmla="*/ 2147483647 h 8000"/>
                <a:gd name="T84" fmla="*/ 2147483647 w 10000"/>
                <a:gd name="T85" fmla="*/ 2147483647 h 8000"/>
                <a:gd name="T86" fmla="*/ 2147483647 w 10000"/>
                <a:gd name="T87" fmla="*/ 2147483647 h 8000"/>
                <a:gd name="T88" fmla="*/ 2147483647 w 10000"/>
                <a:gd name="T89" fmla="*/ 2147483647 h 8000"/>
                <a:gd name="T90" fmla="*/ 2147483647 w 10000"/>
                <a:gd name="T91" fmla="*/ 2147483647 h 8000"/>
                <a:gd name="T92" fmla="*/ 2147483647 w 10000"/>
                <a:gd name="T93" fmla="*/ 2147483647 h 8000"/>
                <a:gd name="T94" fmla="*/ 2147483647 w 10000"/>
                <a:gd name="T95" fmla="*/ 2147483647 h 8000"/>
                <a:gd name="T96" fmla="*/ 2147483647 w 10000"/>
                <a:gd name="T97" fmla="*/ 2147483647 h 8000"/>
                <a:gd name="T98" fmla="*/ 0 w 10000"/>
                <a:gd name="T99" fmla="*/ 0 h 8000"/>
                <a:gd name="T100" fmla="*/ 0 w 10000"/>
                <a:gd name="T101" fmla="*/ 0 h 8000"/>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10000" h="8000">
                  <a:moveTo>
                    <a:pt x="0" y="0"/>
                  </a:moveTo>
                  <a:lnTo>
                    <a:pt x="0" y="7970"/>
                  </a:lnTo>
                  <a:lnTo>
                    <a:pt x="10000" y="8000"/>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IN"/>
            </a:p>
          </p:txBody>
        </p:sp>
        <p:sp>
          <p:nvSpPr>
            <p:cNvPr id="13" name="Freeform 5"/>
            <p:cNvSpPr>
              <a:spLocks noEditPoints="1"/>
            </p:cNvSpPr>
            <p:nvPr/>
          </p:nvSpPr>
          <p:spPr bwMode="gray">
            <a:xfrm>
              <a:off x="0" y="1587"/>
              <a:ext cx="12192000" cy="6856413"/>
            </a:xfrm>
            <a:custGeom>
              <a:avLst/>
              <a:gdLst>
                <a:gd name="T0" fmla="*/ 0 w 15356"/>
                <a:gd name="T1" fmla="*/ 0 h 8638"/>
                <a:gd name="T2" fmla="*/ 0 w 15356"/>
                <a:gd name="T3" fmla="*/ 2147483647 h 8638"/>
                <a:gd name="T4" fmla="*/ 2147483647 w 15356"/>
                <a:gd name="T5" fmla="*/ 2147483647 h 8638"/>
                <a:gd name="T6" fmla="*/ 2147483647 w 15356"/>
                <a:gd name="T7" fmla="*/ 0 h 8638"/>
                <a:gd name="T8" fmla="*/ 0 w 15356"/>
                <a:gd name="T9" fmla="*/ 0 h 8638"/>
                <a:gd name="T10" fmla="*/ 2147483647 w 15356"/>
                <a:gd name="T11" fmla="*/ 2147483647 h 8638"/>
                <a:gd name="T12" fmla="*/ 2147483647 w 15356"/>
                <a:gd name="T13" fmla="*/ 2147483647 h 8638"/>
                <a:gd name="T14" fmla="*/ 2147483647 w 15356"/>
                <a:gd name="T15" fmla="*/ 2147483647 h 8638"/>
                <a:gd name="T16" fmla="*/ 2147483647 w 15356"/>
                <a:gd name="T17" fmla="*/ 2147483647 h 8638"/>
                <a:gd name="T18" fmla="*/ 2147483647 w 15356"/>
                <a:gd name="T19" fmla="*/ 2147483647 h 863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IN"/>
            </a:p>
          </p:txBody>
        </p:sp>
      </p:grpSp>
      <p:sp>
        <p:nvSpPr>
          <p:cNvPr id="14" name="Rectangle 13"/>
          <p:cNvSpPr/>
          <p:nvPr/>
        </p:nvSpPr>
        <p:spPr>
          <a:xfrm>
            <a:off x="10437813"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a:xfrm>
            <a:off x="1154954" y="2370667"/>
            <a:ext cx="8825660" cy="1822514"/>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1154954" y="5033068"/>
            <a:ext cx="8825659" cy="860400"/>
          </a:xfrm>
        </p:spPr>
        <p:txBody>
          <a:bodyPr/>
          <a:lstStyle>
            <a:lvl1pPr marL="0" indent="0" algn="l">
              <a:buNone/>
              <a:defRPr sz="2000" cap="none">
                <a:solidFill>
                  <a:schemeClr val="accent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15" name="Date Placeholder 3"/>
          <p:cNvSpPr>
            <a:spLocks noGrp="1"/>
          </p:cNvSpPr>
          <p:nvPr>
            <p:ph type="dt" sz="half" idx="10"/>
          </p:nvPr>
        </p:nvSpPr>
        <p:spPr/>
        <p:txBody>
          <a:bodyPr/>
          <a:lstStyle>
            <a:lvl1pPr>
              <a:defRPr/>
            </a:lvl1pPr>
          </a:lstStyle>
          <a:p>
            <a:pPr>
              <a:defRPr/>
            </a:pPr>
            <a:fld id="{0E60BD6A-A05A-40F1-973B-21F9B5B2206A}" type="datetime1">
              <a:rPr lang="en-IN" smtClean="0"/>
              <a:t>17-08-2026</a:t>
            </a:fld>
            <a:endParaRPr lang="en-IN"/>
          </a:p>
        </p:txBody>
      </p:sp>
      <p:sp>
        <p:nvSpPr>
          <p:cNvPr id="16" name="Footer Placeholder 4"/>
          <p:cNvSpPr>
            <a:spLocks noGrp="1"/>
          </p:cNvSpPr>
          <p:nvPr>
            <p:ph type="ftr" sz="quarter" idx="11"/>
          </p:nvPr>
        </p:nvSpPr>
        <p:spPr/>
        <p:txBody>
          <a:bodyPr/>
          <a:lstStyle>
            <a:lvl1pPr>
              <a:defRPr/>
            </a:lvl1pPr>
          </a:lstStyle>
          <a:p>
            <a:pPr>
              <a:defRPr/>
            </a:pPr>
            <a:r>
              <a:rPr lang="en-IN" dirty="0"/>
              <a:t>© GST &amp; Indirect Taxes Committee, ICAI</a:t>
            </a:r>
          </a:p>
        </p:txBody>
      </p:sp>
      <p:sp>
        <p:nvSpPr>
          <p:cNvPr id="17" name="Slide Number Placeholder 5"/>
          <p:cNvSpPr>
            <a:spLocks noGrp="1"/>
          </p:cNvSpPr>
          <p:nvPr>
            <p:ph type="sldNum" sz="quarter" idx="12"/>
          </p:nvPr>
        </p:nvSpPr>
        <p:spPr/>
        <p:txBody>
          <a:bodyPr/>
          <a:lstStyle>
            <a:lvl1pPr>
              <a:defRPr/>
            </a:lvl1pPr>
          </a:lstStyle>
          <a:p>
            <a:fld id="{2608514E-F3E7-47FB-B688-67757E047F9D}" type="slidenum">
              <a:rPr lang="en-IN" altLang="en-US"/>
              <a:pPr/>
              <a:t>‹#›</a:t>
            </a:fld>
            <a:endParaRPr lang="en-IN" altLang="en-US"/>
          </a:p>
        </p:txBody>
      </p:sp>
    </p:spTree>
    <p:extLst>
      <p:ext uri="{BB962C8B-B14F-4D97-AF65-F5344CB8AC3E}">
        <p14:creationId xmlns:p14="http://schemas.microsoft.com/office/powerpoint/2010/main" val="64130351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cxnSp>
        <p:nvCxnSpPr>
          <p:cNvPr id="9" name="Straight Connector 8"/>
          <p:cNvCxnSpPr/>
          <p:nvPr/>
        </p:nvCxnSpPr>
        <p:spPr>
          <a:xfrm>
            <a:off x="4403725" y="2570163"/>
            <a:ext cx="0" cy="3492500"/>
          </a:xfrm>
          <a:prstGeom prst="line">
            <a:avLst/>
          </a:prstGeom>
          <a:ln w="12700" cmpd="sng">
            <a:solidFill>
              <a:schemeClr val="accent1">
                <a:alpha val="41000"/>
              </a:schemeClr>
            </a:solidFill>
          </a:ln>
        </p:spPr>
        <p:style>
          <a:lnRef idx="2">
            <a:schemeClr val="accent1"/>
          </a:lnRef>
          <a:fillRef idx="0">
            <a:schemeClr val="accent1"/>
          </a:fillRef>
          <a:effectRef idx="1">
            <a:schemeClr val="accent1"/>
          </a:effectRef>
          <a:fontRef idx="minor">
            <a:schemeClr val="tx1"/>
          </a:fontRef>
        </p:style>
      </p:cxnSp>
      <p:cxnSp>
        <p:nvCxnSpPr>
          <p:cNvPr id="10" name="Straight Connector 9"/>
          <p:cNvCxnSpPr/>
          <p:nvPr/>
        </p:nvCxnSpPr>
        <p:spPr>
          <a:xfrm>
            <a:off x="7772400" y="2570163"/>
            <a:ext cx="0" cy="3492500"/>
          </a:xfrm>
          <a:prstGeom prst="line">
            <a:avLst/>
          </a:prstGeom>
          <a:ln w="12700" cmpd="sng">
            <a:solidFill>
              <a:schemeClr val="accent1">
                <a:alpha val="41000"/>
              </a:schemeClr>
            </a:solidFill>
          </a:ln>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p:txBody>
          <a:bodyPr/>
          <a:lstStyle>
            <a:lvl1pPr>
              <a:defRPr sz="3600"/>
            </a:lvl1pPr>
          </a:lstStyle>
          <a:p>
            <a:r>
              <a:rPr lang="en-US"/>
              <a:t>Click to edit Master title style</a:t>
            </a:r>
            <a:endParaRPr lang="en-US" dirty="0"/>
          </a:p>
        </p:txBody>
      </p:sp>
      <p:sp>
        <p:nvSpPr>
          <p:cNvPr id="3" name="Text Placeholder 2"/>
          <p:cNvSpPr>
            <a:spLocks noGrp="1"/>
          </p:cNvSpPr>
          <p:nvPr>
            <p:ph type="body" idx="1"/>
          </p:nvPr>
        </p:nvSpPr>
        <p:spPr>
          <a:xfrm>
            <a:off x="1154954" y="2617299"/>
            <a:ext cx="3129168"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6" name="Text Placeholder 3"/>
          <p:cNvSpPr>
            <a:spLocks noGrp="1"/>
          </p:cNvSpPr>
          <p:nvPr>
            <p:ph type="body" sz="half" idx="15"/>
          </p:nvPr>
        </p:nvSpPr>
        <p:spPr>
          <a:xfrm>
            <a:off x="1154954" y="3193561"/>
            <a:ext cx="3129168" cy="2833496"/>
          </a:xfrm>
        </p:spPr>
        <p:txBody>
          <a:bodyPr>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Text Placeholder 4"/>
          <p:cNvSpPr>
            <a:spLocks noGrp="1"/>
          </p:cNvSpPr>
          <p:nvPr>
            <p:ph type="body" sz="quarter" idx="3"/>
          </p:nvPr>
        </p:nvSpPr>
        <p:spPr>
          <a:xfrm>
            <a:off x="4512721" y="2603502"/>
            <a:ext cx="3145380"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9" name="Text Placeholder 3"/>
          <p:cNvSpPr>
            <a:spLocks noGrp="1"/>
          </p:cNvSpPr>
          <p:nvPr>
            <p:ph type="body" sz="half" idx="16"/>
          </p:nvPr>
        </p:nvSpPr>
        <p:spPr>
          <a:xfrm>
            <a:off x="4512721" y="3193561"/>
            <a:ext cx="3145380" cy="2833495"/>
          </a:xfrm>
        </p:spPr>
        <p:txBody>
          <a:bodyPr>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14" name="Text Placeholder 4"/>
          <p:cNvSpPr>
            <a:spLocks noGrp="1"/>
          </p:cNvSpPr>
          <p:nvPr>
            <p:ph type="body" sz="quarter" idx="13"/>
          </p:nvPr>
        </p:nvSpPr>
        <p:spPr>
          <a:xfrm>
            <a:off x="7886700" y="2617299"/>
            <a:ext cx="3161029" cy="576261"/>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0" name="Text Placeholder 3"/>
          <p:cNvSpPr>
            <a:spLocks noGrp="1"/>
          </p:cNvSpPr>
          <p:nvPr>
            <p:ph type="body" sz="half" idx="17"/>
          </p:nvPr>
        </p:nvSpPr>
        <p:spPr>
          <a:xfrm>
            <a:off x="7886700" y="3193561"/>
            <a:ext cx="3164719" cy="2833493"/>
          </a:xfrm>
        </p:spPr>
        <p:txBody>
          <a:bodyPr>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11" name="Date Placeholder 6"/>
          <p:cNvSpPr>
            <a:spLocks noGrp="1"/>
          </p:cNvSpPr>
          <p:nvPr>
            <p:ph type="dt" sz="half" idx="18"/>
          </p:nvPr>
        </p:nvSpPr>
        <p:spPr/>
        <p:txBody>
          <a:bodyPr/>
          <a:lstStyle>
            <a:lvl1pPr>
              <a:defRPr/>
            </a:lvl1pPr>
          </a:lstStyle>
          <a:p>
            <a:pPr>
              <a:defRPr/>
            </a:pPr>
            <a:fld id="{E9B41876-B266-4ECB-BA55-069EDB383B11}" type="datetime1">
              <a:rPr lang="en-IN" smtClean="0"/>
              <a:t>17-08-2026</a:t>
            </a:fld>
            <a:endParaRPr lang="en-IN"/>
          </a:p>
        </p:txBody>
      </p:sp>
      <p:sp>
        <p:nvSpPr>
          <p:cNvPr id="12" name="Footer Placeholder 7"/>
          <p:cNvSpPr>
            <a:spLocks noGrp="1"/>
          </p:cNvSpPr>
          <p:nvPr>
            <p:ph type="ftr" sz="quarter" idx="19"/>
          </p:nvPr>
        </p:nvSpPr>
        <p:spPr/>
        <p:txBody>
          <a:bodyPr/>
          <a:lstStyle>
            <a:lvl1pPr>
              <a:defRPr/>
            </a:lvl1pPr>
          </a:lstStyle>
          <a:p>
            <a:pPr>
              <a:defRPr/>
            </a:pPr>
            <a:r>
              <a:rPr lang="en-IN" dirty="0"/>
              <a:t>© GST &amp; Indirect Taxes Committee, ICAI</a:t>
            </a:r>
          </a:p>
        </p:txBody>
      </p:sp>
      <p:sp>
        <p:nvSpPr>
          <p:cNvPr id="13" name="Slide Number Placeholder 8"/>
          <p:cNvSpPr>
            <a:spLocks noGrp="1"/>
          </p:cNvSpPr>
          <p:nvPr>
            <p:ph type="sldNum" sz="quarter" idx="20"/>
          </p:nvPr>
        </p:nvSpPr>
        <p:spPr/>
        <p:txBody>
          <a:bodyPr/>
          <a:lstStyle>
            <a:lvl1pPr>
              <a:defRPr/>
            </a:lvl1pPr>
          </a:lstStyle>
          <a:p>
            <a:fld id="{1620C496-F8B4-4670-8A02-CCE82A5CF0CE}" type="slidenum">
              <a:rPr lang="en-IN" altLang="en-US"/>
              <a:pPr/>
              <a:t>‹#›</a:t>
            </a:fld>
            <a:endParaRPr lang="en-IN" altLang="en-US"/>
          </a:p>
        </p:txBody>
      </p:sp>
    </p:spTree>
    <p:extLst>
      <p:ext uri="{BB962C8B-B14F-4D97-AF65-F5344CB8AC3E}">
        <p14:creationId xmlns:p14="http://schemas.microsoft.com/office/powerpoint/2010/main" val="389332501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cxnSp>
        <p:nvCxnSpPr>
          <p:cNvPr id="12" name="Straight Connector 11"/>
          <p:cNvCxnSpPr/>
          <p:nvPr/>
        </p:nvCxnSpPr>
        <p:spPr>
          <a:xfrm>
            <a:off x="4387850" y="2603500"/>
            <a:ext cx="0" cy="3517900"/>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cxnSp>
        <p:nvCxnSpPr>
          <p:cNvPr id="13" name="Straight Connector 12"/>
          <p:cNvCxnSpPr/>
          <p:nvPr/>
        </p:nvCxnSpPr>
        <p:spPr>
          <a:xfrm>
            <a:off x="7802563" y="2603500"/>
            <a:ext cx="0" cy="3492500"/>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p:txBody>
          <a:bodyPr/>
          <a:lstStyle>
            <a:lvl1pPr>
              <a:defRPr sz="3600"/>
            </a:lvl1pPr>
          </a:lstStyle>
          <a:p>
            <a:r>
              <a:rPr lang="en-US"/>
              <a:t>Click to edit Master title style</a:t>
            </a:r>
            <a:endParaRPr lang="en-US" dirty="0"/>
          </a:p>
        </p:txBody>
      </p:sp>
      <p:sp>
        <p:nvSpPr>
          <p:cNvPr id="3" name="Text Placeholder 2"/>
          <p:cNvSpPr>
            <a:spLocks noGrp="1"/>
          </p:cNvSpPr>
          <p:nvPr>
            <p:ph type="body" idx="1"/>
          </p:nvPr>
        </p:nvSpPr>
        <p:spPr>
          <a:xfrm>
            <a:off x="1154952" y="4532845"/>
            <a:ext cx="3050439"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9" name="Picture Placeholder 2"/>
          <p:cNvSpPr>
            <a:spLocks noGrp="1" noChangeAspect="1"/>
          </p:cNvSpPr>
          <p:nvPr>
            <p:ph type="pic" idx="15"/>
          </p:nvPr>
        </p:nvSpPr>
        <p:spPr>
          <a:xfrm>
            <a:off x="1334552" y="2603500"/>
            <a:ext cx="2691242" cy="1591510"/>
          </a:xfrm>
          <a:prstGeom prst="roundRect">
            <a:avLst>
              <a:gd name="adj" fmla="val 1858"/>
            </a:avLst>
          </a:prstGeom>
          <a:effectLst>
            <a:outerShdw blurRad="50800" dist="50800" dir="5400000" algn="tl" rotWithShape="0">
              <a:srgbClr val="000000">
                <a:alpha val="43000"/>
              </a:srgbClr>
            </a:outerShdw>
          </a:effectLst>
        </p:spPr>
        <p:txBody>
          <a:bodyPr rtlCol="0">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noProof="0"/>
              <a:t>Click icon to add picture</a:t>
            </a:r>
            <a:endParaRPr lang="en-US" noProof="0" dirty="0"/>
          </a:p>
        </p:txBody>
      </p:sp>
      <p:sp>
        <p:nvSpPr>
          <p:cNvPr id="22" name="Text Placeholder 3"/>
          <p:cNvSpPr>
            <a:spLocks noGrp="1"/>
          </p:cNvSpPr>
          <p:nvPr>
            <p:ph type="body" sz="half" idx="18"/>
          </p:nvPr>
        </p:nvSpPr>
        <p:spPr>
          <a:xfrm>
            <a:off x="1154953" y="5109107"/>
            <a:ext cx="3050437" cy="917949"/>
          </a:xfrm>
        </p:spPr>
        <p:txBody>
          <a:bodyPr>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Text Placeholder 4"/>
          <p:cNvSpPr>
            <a:spLocks noGrp="1"/>
          </p:cNvSpPr>
          <p:nvPr>
            <p:ph type="body" sz="quarter" idx="3"/>
          </p:nvPr>
        </p:nvSpPr>
        <p:spPr>
          <a:xfrm>
            <a:off x="4572537" y="4532846"/>
            <a:ext cx="3046766" cy="651156"/>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30" name="Picture Placeholder 2"/>
          <p:cNvSpPr>
            <a:spLocks noGrp="1" noChangeAspect="1"/>
          </p:cNvSpPr>
          <p:nvPr>
            <p:ph type="pic" idx="21"/>
          </p:nvPr>
        </p:nvSpPr>
        <p:spPr>
          <a:xfrm>
            <a:off x="4748463" y="2603500"/>
            <a:ext cx="2691241" cy="1591510"/>
          </a:xfrm>
          <a:prstGeom prst="roundRect">
            <a:avLst>
              <a:gd name="adj" fmla="val 1858"/>
            </a:avLst>
          </a:prstGeom>
          <a:effectLst>
            <a:outerShdw blurRad="50800" dist="50800" dir="5400000" algn="tl" rotWithShape="0">
              <a:srgbClr val="000000">
                <a:alpha val="43000"/>
              </a:srgbClr>
            </a:outerShdw>
          </a:effectLst>
        </p:spPr>
        <p:txBody>
          <a:bodyPr rtlCol="0">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noProof="0"/>
              <a:t>Click icon to add picture</a:t>
            </a:r>
            <a:endParaRPr lang="en-US" noProof="0" dirty="0"/>
          </a:p>
        </p:txBody>
      </p:sp>
      <p:sp>
        <p:nvSpPr>
          <p:cNvPr id="23" name="Text Placeholder 3"/>
          <p:cNvSpPr>
            <a:spLocks noGrp="1"/>
          </p:cNvSpPr>
          <p:nvPr>
            <p:ph type="body" sz="half" idx="19"/>
          </p:nvPr>
        </p:nvSpPr>
        <p:spPr>
          <a:xfrm>
            <a:off x="4568865" y="5184002"/>
            <a:ext cx="3050438" cy="843056"/>
          </a:xfrm>
        </p:spPr>
        <p:txBody>
          <a:bodyPr>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14" name="Text Placeholder 4"/>
          <p:cNvSpPr>
            <a:spLocks noGrp="1"/>
          </p:cNvSpPr>
          <p:nvPr>
            <p:ph type="body" sz="quarter" idx="13"/>
          </p:nvPr>
        </p:nvSpPr>
        <p:spPr>
          <a:xfrm>
            <a:off x="7983434" y="4532847"/>
            <a:ext cx="3050438" cy="651154"/>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31" name="Picture Placeholder 2"/>
          <p:cNvSpPr>
            <a:spLocks noGrp="1" noChangeAspect="1"/>
          </p:cNvSpPr>
          <p:nvPr>
            <p:ph type="pic" idx="22"/>
          </p:nvPr>
        </p:nvSpPr>
        <p:spPr>
          <a:xfrm>
            <a:off x="8163031" y="2603500"/>
            <a:ext cx="2691242" cy="1591510"/>
          </a:xfrm>
          <a:prstGeom prst="roundRect">
            <a:avLst>
              <a:gd name="adj" fmla="val 1858"/>
            </a:avLst>
          </a:prstGeom>
          <a:effectLst>
            <a:outerShdw blurRad="50800" dist="50800" dir="5400000" algn="tl" rotWithShape="0">
              <a:srgbClr val="000000">
                <a:alpha val="43000"/>
              </a:srgbClr>
            </a:outerShdw>
          </a:effectLst>
        </p:spPr>
        <p:txBody>
          <a:bodyPr rtlCol="0">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noProof="0"/>
              <a:t>Click icon to add picture</a:t>
            </a:r>
            <a:endParaRPr lang="en-US" noProof="0" dirty="0"/>
          </a:p>
        </p:txBody>
      </p:sp>
      <p:sp>
        <p:nvSpPr>
          <p:cNvPr id="24" name="Text Placeholder 3"/>
          <p:cNvSpPr>
            <a:spLocks noGrp="1"/>
          </p:cNvSpPr>
          <p:nvPr>
            <p:ph type="body" sz="half" idx="20"/>
          </p:nvPr>
        </p:nvSpPr>
        <p:spPr>
          <a:xfrm>
            <a:off x="7983434" y="5184001"/>
            <a:ext cx="3050437" cy="843054"/>
          </a:xfrm>
        </p:spPr>
        <p:txBody>
          <a:bodyPr>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15" name="Date Placeholder 6"/>
          <p:cNvSpPr>
            <a:spLocks noGrp="1"/>
          </p:cNvSpPr>
          <p:nvPr>
            <p:ph type="dt" sz="half" idx="23"/>
          </p:nvPr>
        </p:nvSpPr>
        <p:spPr/>
        <p:txBody>
          <a:bodyPr/>
          <a:lstStyle>
            <a:lvl1pPr>
              <a:defRPr/>
            </a:lvl1pPr>
          </a:lstStyle>
          <a:p>
            <a:pPr>
              <a:defRPr/>
            </a:pPr>
            <a:fld id="{470D2A08-0B28-4690-AF92-57254C1913F3}" type="datetime1">
              <a:rPr lang="en-IN" smtClean="0"/>
              <a:t>17-08-2026</a:t>
            </a:fld>
            <a:endParaRPr lang="en-IN"/>
          </a:p>
        </p:txBody>
      </p:sp>
      <p:sp>
        <p:nvSpPr>
          <p:cNvPr id="16" name="Footer Placeholder 7"/>
          <p:cNvSpPr>
            <a:spLocks noGrp="1"/>
          </p:cNvSpPr>
          <p:nvPr>
            <p:ph type="ftr" sz="quarter" idx="24"/>
          </p:nvPr>
        </p:nvSpPr>
        <p:spPr/>
        <p:txBody>
          <a:bodyPr/>
          <a:lstStyle>
            <a:lvl1pPr>
              <a:defRPr/>
            </a:lvl1pPr>
          </a:lstStyle>
          <a:p>
            <a:pPr>
              <a:defRPr/>
            </a:pPr>
            <a:r>
              <a:rPr lang="en-IN" dirty="0"/>
              <a:t>© GST &amp; Indirect Taxes Committee, ICAI</a:t>
            </a:r>
          </a:p>
        </p:txBody>
      </p:sp>
      <p:sp>
        <p:nvSpPr>
          <p:cNvPr id="17" name="Slide Number Placeholder 8"/>
          <p:cNvSpPr>
            <a:spLocks noGrp="1"/>
          </p:cNvSpPr>
          <p:nvPr>
            <p:ph type="sldNum" sz="quarter" idx="25"/>
          </p:nvPr>
        </p:nvSpPr>
        <p:spPr/>
        <p:txBody>
          <a:bodyPr/>
          <a:lstStyle>
            <a:lvl1pPr>
              <a:defRPr/>
            </a:lvl1pPr>
          </a:lstStyle>
          <a:p>
            <a:fld id="{5BC3E0FD-2AEC-4DD7-95CC-467168B9DD3D}" type="slidenum">
              <a:rPr lang="en-IN" altLang="en-US"/>
              <a:pPr/>
              <a:t>‹#›</a:t>
            </a:fld>
            <a:endParaRPr lang="en-IN" altLang="en-US"/>
          </a:p>
        </p:txBody>
      </p:sp>
    </p:spTree>
    <p:extLst>
      <p:ext uri="{BB962C8B-B14F-4D97-AF65-F5344CB8AC3E}">
        <p14:creationId xmlns:p14="http://schemas.microsoft.com/office/powerpoint/2010/main" val="310998705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1154953" y="973668"/>
            <a:ext cx="8825660" cy="706964"/>
          </a:xfrm>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lvl1pPr>
              <a:defRPr/>
            </a:lvl1pPr>
          </a:lstStyle>
          <a:p>
            <a:pPr>
              <a:defRPr/>
            </a:pPr>
            <a:fld id="{12C72611-7CC1-4444-9A2A-C25FE8EC19F4}" type="datetime1">
              <a:rPr lang="en-IN" smtClean="0"/>
              <a:t>17-08-2026</a:t>
            </a:fld>
            <a:endParaRPr lang="en-IN"/>
          </a:p>
        </p:txBody>
      </p:sp>
      <p:sp>
        <p:nvSpPr>
          <p:cNvPr id="5" name="Footer Placeholder 4"/>
          <p:cNvSpPr>
            <a:spLocks noGrp="1"/>
          </p:cNvSpPr>
          <p:nvPr>
            <p:ph type="ftr" sz="quarter" idx="11"/>
          </p:nvPr>
        </p:nvSpPr>
        <p:spPr/>
        <p:txBody>
          <a:bodyPr/>
          <a:lstStyle>
            <a:lvl1pPr>
              <a:defRPr>
                <a:solidFill>
                  <a:schemeClr val="tx2">
                    <a:lumMod val="75000"/>
                  </a:schemeClr>
                </a:solidFill>
              </a:defRPr>
            </a:lvl1pPr>
          </a:lstStyle>
          <a:p>
            <a:pPr>
              <a:defRPr/>
            </a:pPr>
            <a:r>
              <a:rPr lang="en-IN" dirty="0"/>
              <a:t>© GST &amp; Indirect Taxes Committee, ICAI</a:t>
            </a:r>
          </a:p>
        </p:txBody>
      </p:sp>
      <p:sp>
        <p:nvSpPr>
          <p:cNvPr id="6" name="Slide Number Placeholder 5"/>
          <p:cNvSpPr>
            <a:spLocks noGrp="1"/>
          </p:cNvSpPr>
          <p:nvPr>
            <p:ph type="sldNum" sz="quarter" idx="12"/>
          </p:nvPr>
        </p:nvSpPr>
        <p:spPr/>
        <p:txBody>
          <a:bodyPr/>
          <a:lstStyle>
            <a:lvl1pPr>
              <a:defRPr/>
            </a:lvl1pPr>
          </a:lstStyle>
          <a:p>
            <a:fld id="{26F85DBC-F82B-4C9B-92D1-797032BD7430}" type="slidenum">
              <a:rPr lang="en-IN" altLang="en-US"/>
              <a:pPr/>
              <a:t>‹#›</a:t>
            </a:fld>
            <a:endParaRPr lang="en-IN" altLang="en-US"/>
          </a:p>
        </p:txBody>
      </p:sp>
      <p:pic>
        <p:nvPicPr>
          <p:cNvPr id="7" name="Picture 6" descr="A logo with a bird in the center&#10;&#10;AI-generated content may be incorrect.">
            <a:extLst>
              <a:ext uri="{FF2B5EF4-FFF2-40B4-BE49-F238E27FC236}">
                <a16:creationId xmlns:a16="http://schemas.microsoft.com/office/drawing/2014/main" id="{FEF6E97A-2B29-7198-4FE4-AFDB556F9B31}"/>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502854" y="169034"/>
            <a:ext cx="1116000" cy="838728"/>
          </a:xfrm>
          <a:prstGeom prst="rect">
            <a:avLst/>
          </a:prstGeom>
        </p:spPr>
      </p:pic>
    </p:spTree>
    <p:extLst>
      <p:ext uri="{BB962C8B-B14F-4D97-AF65-F5344CB8AC3E}">
        <p14:creationId xmlns:p14="http://schemas.microsoft.com/office/powerpoint/2010/main" val="226315959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vertTx" preserve="1">
  <p:cSld name="1_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1154953" y="973668"/>
            <a:ext cx="8825660" cy="706964"/>
          </a:xfrm>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lvl1pPr>
              <a:defRPr/>
            </a:lvl1pPr>
          </a:lstStyle>
          <a:p>
            <a:pPr>
              <a:defRPr/>
            </a:pPr>
            <a:fld id="{12C72611-7CC1-4444-9A2A-C25FE8EC19F4}" type="datetime1">
              <a:rPr lang="en-IN" smtClean="0"/>
              <a:t>17-08-2026</a:t>
            </a:fld>
            <a:endParaRPr lang="en-IN"/>
          </a:p>
        </p:txBody>
      </p:sp>
      <p:sp>
        <p:nvSpPr>
          <p:cNvPr id="5" name="Footer Placeholder 4"/>
          <p:cNvSpPr>
            <a:spLocks noGrp="1"/>
          </p:cNvSpPr>
          <p:nvPr>
            <p:ph type="ftr" sz="quarter" idx="11"/>
          </p:nvPr>
        </p:nvSpPr>
        <p:spPr/>
        <p:txBody>
          <a:bodyPr/>
          <a:lstStyle>
            <a:lvl1pPr>
              <a:defRPr>
                <a:solidFill>
                  <a:schemeClr val="tx2">
                    <a:lumMod val="75000"/>
                  </a:schemeClr>
                </a:solidFill>
              </a:defRPr>
            </a:lvl1pPr>
          </a:lstStyle>
          <a:p>
            <a:pPr>
              <a:defRPr/>
            </a:pPr>
            <a:r>
              <a:rPr lang="en-IN" dirty="0"/>
              <a:t>© GST &amp; Indirect Taxes Committee, ICAI</a:t>
            </a:r>
          </a:p>
        </p:txBody>
      </p:sp>
      <p:sp>
        <p:nvSpPr>
          <p:cNvPr id="6" name="Slide Number Placeholder 5"/>
          <p:cNvSpPr>
            <a:spLocks noGrp="1"/>
          </p:cNvSpPr>
          <p:nvPr>
            <p:ph type="sldNum" sz="quarter" idx="12"/>
          </p:nvPr>
        </p:nvSpPr>
        <p:spPr/>
        <p:txBody>
          <a:bodyPr/>
          <a:lstStyle>
            <a:lvl1pPr>
              <a:defRPr/>
            </a:lvl1pPr>
          </a:lstStyle>
          <a:p>
            <a:fld id="{26F85DBC-F82B-4C9B-92D1-797032BD7430}" type="slidenum">
              <a:rPr lang="en-IN" altLang="en-US"/>
              <a:pPr/>
              <a:t>‹#›</a:t>
            </a:fld>
            <a:endParaRPr lang="en-IN" altLang="en-US"/>
          </a:p>
        </p:txBody>
      </p:sp>
    </p:spTree>
    <p:extLst>
      <p:ext uri="{BB962C8B-B14F-4D97-AF65-F5344CB8AC3E}">
        <p14:creationId xmlns:p14="http://schemas.microsoft.com/office/powerpoint/2010/main" val="197257808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grpSp>
        <p:nvGrpSpPr>
          <p:cNvPr id="4" name="Group 23"/>
          <p:cNvGrpSpPr>
            <a:grpSpLocks/>
          </p:cNvGrpSpPr>
          <p:nvPr/>
        </p:nvGrpSpPr>
        <p:grpSpPr bwMode="auto">
          <a:xfrm>
            <a:off x="0" y="-1588"/>
            <a:ext cx="12192000" cy="6865938"/>
            <a:chOff x="0" y="-2373"/>
            <a:chExt cx="12192000" cy="6867027"/>
          </a:xfrm>
        </p:grpSpPr>
        <p:sp>
          <p:nvSpPr>
            <p:cNvPr id="5" name="Rectangle 4"/>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6" name="Oval 5"/>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7" name="Oval 6"/>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8" name="Oval 7"/>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9" name="Oval 8"/>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0" name="Oval 9"/>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1" name="Freeform 5"/>
            <p:cNvSpPr>
              <a:spLocks/>
            </p:cNvSpPr>
            <p:nvPr/>
          </p:nvSpPr>
          <p:spPr bwMode="gray">
            <a:xfrm rot="5101749">
              <a:off x="6294738" y="4577737"/>
              <a:ext cx="3299407" cy="440924"/>
            </a:xfrm>
            <a:custGeom>
              <a:avLst/>
              <a:gdLst>
                <a:gd name="T0" fmla="*/ 2147483647 w 10000"/>
                <a:gd name="T1" fmla="*/ 2147483647 h 5291"/>
                <a:gd name="T2" fmla="*/ 2147483647 w 10000"/>
                <a:gd name="T3" fmla="*/ 2147483647 h 5291"/>
                <a:gd name="T4" fmla="*/ 2147483647 w 10000"/>
                <a:gd name="T5" fmla="*/ 0 h 5291"/>
                <a:gd name="T6" fmla="*/ 2147483647 w 10000"/>
                <a:gd name="T7" fmla="*/ 0 h 5291"/>
                <a:gd name="T8" fmla="*/ 2147483647 w 10000"/>
                <a:gd name="T9" fmla="*/ 2147483647 h 5291"/>
                <a:gd name="T10" fmla="*/ 2147483647 w 10000"/>
                <a:gd name="T11" fmla="*/ 2147483647 h 5291"/>
                <a:gd name="T12" fmla="*/ 2147483647 w 10000"/>
                <a:gd name="T13" fmla="*/ 2147483647 h 5291"/>
                <a:gd name="T14" fmla="*/ 2147483647 w 10000"/>
                <a:gd name="T15" fmla="*/ 2147483647 h 5291"/>
                <a:gd name="T16" fmla="*/ 2147483647 w 10000"/>
                <a:gd name="T17" fmla="*/ 2147483647 h 5291"/>
                <a:gd name="T18" fmla="*/ 2147483647 w 10000"/>
                <a:gd name="T19" fmla="*/ 2147483647 h 5291"/>
                <a:gd name="T20" fmla="*/ 2147483647 w 10000"/>
                <a:gd name="T21" fmla="*/ 2147483647 h 5291"/>
                <a:gd name="T22" fmla="*/ 2147483647 w 10000"/>
                <a:gd name="T23" fmla="*/ 2147483647 h 5291"/>
                <a:gd name="T24" fmla="*/ 2147483647 w 10000"/>
                <a:gd name="T25" fmla="*/ 2147483647 h 5291"/>
                <a:gd name="T26" fmla="*/ 2147483647 w 10000"/>
                <a:gd name="T27" fmla="*/ 2147483647 h 5291"/>
                <a:gd name="T28" fmla="*/ 2147483647 w 10000"/>
                <a:gd name="T29" fmla="*/ 2147483647 h 5291"/>
                <a:gd name="T30" fmla="*/ 2147483647 w 10000"/>
                <a:gd name="T31" fmla="*/ 2147483647 h 5291"/>
                <a:gd name="T32" fmla="*/ 2147483647 w 10000"/>
                <a:gd name="T33" fmla="*/ 2147483647 h 5291"/>
                <a:gd name="T34" fmla="*/ 2147483647 w 10000"/>
                <a:gd name="T35" fmla="*/ 2147483647 h 5291"/>
                <a:gd name="T36" fmla="*/ 2147483647 w 10000"/>
                <a:gd name="T37" fmla="*/ 2147483647 h 5291"/>
                <a:gd name="T38" fmla="*/ 2147483647 w 10000"/>
                <a:gd name="T39" fmla="*/ 2147483647 h 5291"/>
                <a:gd name="T40" fmla="*/ 2147483647 w 10000"/>
                <a:gd name="T41" fmla="*/ 2147483647 h 5291"/>
                <a:gd name="T42" fmla="*/ 2147483647 w 10000"/>
                <a:gd name="T43" fmla="*/ 2147483647 h 5291"/>
                <a:gd name="T44" fmla="*/ 2147483647 w 10000"/>
                <a:gd name="T45" fmla="*/ 2147483647 h 5291"/>
                <a:gd name="T46" fmla="*/ 2147483647 w 10000"/>
                <a:gd name="T47" fmla="*/ 2147483647 h 5291"/>
                <a:gd name="T48" fmla="*/ 2147483647 w 10000"/>
                <a:gd name="T49" fmla="*/ 2147483647 h 5291"/>
                <a:gd name="T50" fmla="*/ 2147483647 w 10000"/>
                <a:gd name="T51" fmla="*/ 2147483647 h 5291"/>
                <a:gd name="T52" fmla="*/ 2147483647 w 10000"/>
                <a:gd name="T53" fmla="*/ 2147483647 h 5291"/>
                <a:gd name="T54" fmla="*/ 2147483647 w 10000"/>
                <a:gd name="T55" fmla="*/ 2147483647 h 5291"/>
                <a:gd name="T56" fmla="*/ 2147483647 w 10000"/>
                <a:gd name="T57" fmla="*/ 2147483647 h 5291"/>
                <a:gd name="T58" fmla="*/ 2147483647 w 10000"/>
                <a:gd name="T59" fmla="*/ 2147483647 h 5291"/>
                <a:gd name="T60" fmla="*/ 2147483647 w 10000"/>
                <a:gd name="T61" fmla="*/ 2147483647 h 5291"/>
                <a:gd name="T62" fmla="*/ 2147483647 w 10000"/>
                <a:gd name="T63" fmla="*/ 2147483647 h 5291"/>
                <a:gd name="T64" fmla="*/ 2147483647 w 10000"/>
                <a:gd name="T65" fmla="*/ 2147483647 h 5291"/>
                <a:gd name="T66" fmla="*/ 2147483647 w 10000"/>
                <a:gd name="T67" fmla="*/ 2147483647 h 5291"/>
                <a:gd name="T68" fmla="*/ 0 w 10000"/>
                <a:gd name="T69" fmla="*/ 2147483647 h 5291"/>
                <a:gd name="T70" fmla="*/ 2147483647 w 10000"/>
                <a:gd name="T71" fmla="*/ 2147483647 h 5291"/>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10000" h="5291">
                  <a:moveTo>
                    <a:pt x="85" y="2532"/>
                  </a:moveTo>
                  <a:cubicBezTo>
                    <a:pt x="1736" y="3911"/>
                    <a:pt x="7524" y="5298"/>
                    <a:pt x="9958" y="5291"/>
                  </a:cubicBezTo>
                  <a:cubicBezTo>
                    <a:pt x="9989" y="1958"/>
                    <a:pt x="9969" y="3333"/>
                    <a:pt x="10000" y="0"/>
                  </a:cubicBez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IN"/>
            </a:p>
          </p:txBody>
        </p:sp>
        <p:sp>
          <p:nvSpPr>
            <p:cNvPr id="12" name="Rectangle 11"/>
            <p:cNvSpPr/>
            <p:nvPr/>
          </p:nvSpPr>
          <p:spPr>
            <a:xfrm>
              <a:off x="414338" y="402504"/>
              <a:ext cx="6511925" cy="6054098"/>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13" name="Freeform 5"/>
            <p:cNvSpPr>
              <a:spLocks/>
            </p:cNvSpPr>
            <p:nvPr/>
          </p:nvSpPr>
          <p:spPr bwMode="gray">
            <a:xfrm rot="5400000">
              <a:off x="4449232" y="2801721"/>
              <a:ext cx="6053670" cy="1254558"/>
            </a:xfrm>
            <a:custGeom>
              <a:avLst/>
              <a:gdLst>
                <a:gd name="T0" fmla="*/ 0 w 10000"/>
                <a:gd name="T1" fmla="*/ 0 h 8000"/>
                <a:gd name="T2" fmla="*/ 0 w 10000"/>
                <a:gd name="T3" fmla="*/ 2147483647 h 8000"/>
                <a:gd name="T4" fmla="*/ 2147483647 w 10000"/>
                <a:gd name="T5" fmla="*/ 2147483647 h 8000"/>
                <a:gd name="T6" fmla="*/ 2147483647 w 10000"/>
                <a:gd name="T7" fmla="*/ 2147483647 h 8000"/>
                <a:gd name="T8" fmla="*/ 2147483647 w 10000"/>
                <a:gd name="T9" fmla="*/ 2147483647 h 8000"/>
                <a:gd name="T10" fmla="*/ 2147483647 w 10000"/>
                <a:gd name="T11" fmla="*/ 2147483647 h 8000"/>
                <a:gd name="T12" fmla="*/ 2147483647 w 10000"/>
                <a:gd name="T13" fmla="*/ 2147483647 h 8000"/>
                <a:gd name="T14" fmla="*/ 2147483647 w 10000"/>
                <a:gd name="T15" fmla="*/ 2147483647 h 8000"/>
                <a:gd name="T16" fmla="*/ 2147483647 w 10000"/>
                <a:gd name="T17" fmla="*/ 2147483647 h 8000"/>
                <a:gd name="T18" fmla="*/ 2147483647 w 10000"/>
                <a:gd name="T19" fmla="*/ 2147483647 h 8000"/>
                <a:gd name="T20" fmla="*/ 2147483647 w 10000"/>
                <a:gd name="T21" fmla="*/ 2147483647 h 8000"/>
                <a:gd name="T22" fmla="*/ 2147483647 w 10000"/>
                <a:gd name="T23" fmla="*/ 2147483647 h 8000"/>
                <a:gd name="T24" fmla="*/ 2147483647 w 10000"/>
                <a:gd name="T25" fmla="*/ 2147483647 h 8000"/>
                <a:gd name="T26" fmla="*/ 2147483647 w 10000"/>
                <a:gd name="T27" fmla="*/ 2147483647 h 8000"/>
                <a:gd name="T28" fmla="*/ 2147483647 w 10000"/>
                <a:gd name="T29" fmla="*/ 2147483647 h 8000"/>
                <a:gd name="T30" fmla="*/ 2147483647 w 10000"/>
                <a:gd name="T31" fmla="*/ 2147483647 h 8000"/>
                <a:gd name="T32" fmla="*/ 2147483647 w 10000"/>
                <a:gd name="T33" fmla="*/ 2147483647 h 8000"/>
                <a:gd name="T34" fmla="*/ 2147483647 w 10000"/>
                <a:gd name="T35" fmla="*/ 2147483647 h 8000"/>
                <a:gd name="T36" fmla="*/ 2147483647 w 10000"/>
                <a:gd name="T37" fmla="*/ 2147483647 h 8000"/>
                <a:gd name="T38" fmla="*/ 2147483647 w 10000"/>
                <a:gd name="T39" fmla="*/ 2147483647 h 8000"/>
                <a:gd name="T40" fmla="*/ 2147483647 w 10000"/>
                <a:gd name="T41" fmla="*/ 2147483647 h 8000"/>
                <a:gd name="T42" fmla="*/ 2147483647 w 10000"/>
                <a:gd name="T43" fmla="*/ 2147483647 h 8000"/>
                <a:gd name="T44" fmla="*/ 2147483647 w 10000"/>
                <a:gd name="T45" fmla="*/ 2147483647 h 8000"/>
                <a:gd name="T46" fmla="*/ 2147483647 w 10000"/>
                <a:gd name="T47" fmla="*/ 2147483647 h 8000"/>
                <a:gd name="T48" fmla="*/ 2147483647 w 10000"/>
                <a:gd name="T49" fmla="*/ 2147483647 h 8000"/>
                <a:gd name="T50" fmla="*/ 2147483647 w 10000"/>
                <a:gd name="T51" fmla="*/ 2147483647 h 8000"/>
                <a:gd name="T52" fmla="*/ 2147483647 w 10000"/>
                <a:gd name="T53" fmla="*/ 2147483647 h 8000"/>
                <a:gd name="T54" fmla="*/ 2147483647 w 10000"/>
                <a:gd name="T55" fmla="*/ 2147483647 h 8000"/>
                <a:gd name="T56" fmla="*/ 2147483647 w 10000"/>
                <a:gd name="T57" fmla="*/ 2147483647 h 8000"/>
                <a:gd name="T58" fmla="*/ 2147483647 w 10000"/>
                <a:gd name="T59" fmla="*/ 2147483647 h 8000"/>
                <a:gd name="T60" fmla="*/ 2147483647 w 10000"/>
                <a:gd name="T61" fmla="*/ 2147483647 h 8000"/>
                <a:gd name="T62" fmla="*/ 2147483647 w 10000"/>
                <a:gd name="T63" fmla="*/ 2147483647 h 8000"/>
                <a:gd name="T64" fmla="*/ 2147483647 w 10000"/>
                <a:gd name="T65" fmla="*/ 2147483647 h 8000"/>
                <a:gd name="T66" fmla="*/ 2147483647 w 10000"/>
                <a:gd name="T67" fmla="*/ 2147483647 h 8000"/>
                <a:gd name="T68" fmla="*/ 2147483647 w 10000"/>
                <a:gd name="T69" fmla="*/ 2147483647 h 8000"/>
                <a:gd name="T70" fmla="*/ 2147483647 w 10000"/>
                <a:gd name="T71" fmla="*/ 2147483647 h 8000"/>
                <a:gd name="T72" fmla="*/ 2147483647 w 10000"/>
                <a:gd name="T73" fmla="*/ 2147483647 h 8000"/>
                <a:gd name="T74" fmla="*/ 2147483647 w 10000"/>
                <a:gd name="T75" fmla="*/ 2147483647 h 8000"/>
                <a:gd name="T76" fmla="*/ 2147483647 w 10000"/>
                <a:gd name="T77" fmla="*/ 2147483647 h 8000"/>
                <a:gd name="T78" fmla="*/ 2147483647 w 10000"/>
                <a:gd name="T79" fmla="*/ 2147483647 h 8000"/>
                <a:gd name="T80" fmla="*/ 2147483647 w 10000"/>
                <a:gd name="T81" fmla="*/ 2147483647 h 8000"/>
                <a:gd name="T82" fmla="*/ 2147483647 w 10000"/>
                <a:gd name="T83" fmla="*/ 2147483647 h 8000"/>
                <a:gd name="T84" fmla="*/ 2147483647 w 10000"/>
                <a:gd name="T85" fmla="*/ 2147483647 h 8000"/>
                <a:gd name="T86" fmla="*/ 2147483647 w 10000"/>
                <a:gd name="T87" fmla="*/ 2147483647 h 8000"/>
                <a:gd name="T88" fmla="*/ 2147483647 w 10000"/>
                <a:gd name="T89" fmla="*/ 2147483647 h 8000"/>
                <a:gd name="T90" fmla="*/ 2147483647 w 10000"/>
                <a:gd name="T91" fmla="*/ 2147483647 h 8000"/>
                <a:gd name="T92" fmla="*/ 2147483647 w 10000"/>
                <a:gd name="T93" fmla="*/ 2147483647 h 8000"/>
                <a:gd name="T94" fmla="*/ 2147483647 w 10000"/>
                <a:gd name="T95" fmla="*/ 2147483647 h 8000"/>
                <a:gd name="T96" fmla="*/ 2147483647 w 10000"/>
                <a:gd name="T97" fmla="*/ 2147483647 h 8000"/>
                <a:gd name="T98" fmla="*/ 0 w 10000"/>
                <a:gd name="T99" fmla="*/ 0 h 8000"/>
                <a:gd name="T100" fmla="*/ 0 w 10000"/>
                <a:gd name="T101" fmla="*/ 0 h 8000"/>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10000" h="8000">
                  <a:moveTo>
                    <a:pt x="0" y="0"/>
                  </a:moveTo>
                  <a:lnTo>
                    <a:pt x="0" y="7970"/>
                  </a:lnTo>
                  <a:lnTo>
                    <a:pt x="10000" y="8000"/>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IN"/>
            </a:p>
          </p:txBody>
        </p:sp>
        <p:sp>
          <p:nvSpPr>
            <p:cNvPr id="14" name="Freeform 5"/>
            <p:cNvSpPr>
              <a:spLocks noEditPoints="1"/>
            </p:cNvSpPr>
            <p:nvPr/>
          </p:nvSpPr>
          <p:spPr bwMode="gray">
            <a:xfrm>
              <a:off x="0" y="1587"/>
              <a:ext cx="12192000" cy="6856413"/>
            </a:xfrm>
            <a:custGeom>
              <a:avLst/>
              <a:gdLst>
                <a:gd name="T0" fmla="*/ 0 w 15356"/>
                <a:gd name="T1" fmla="*/ 0 h 8638"/>
                <a:gd name="T2" fmla="*/ 0 w 15356"/>
                <a:gd name="T3" fmla="*/ 2147483647 h 8638"/>
                <a:gd name="T4" fmla="*/ 2147483647 w 15356"/>
                <a:gd name="T5" fmla="*/ 2147483647 h 8638"/>
                <a:gd name="T6" fmla="*/ 2147483647 w 15356"/>
                <a:gd name="T7" fmla="*/ 0 h 8638"/>
                <a:gd name="T8" fmla="*/ 0 w 15356"/>
                <a:gd name="T9" fmla="*/ 0 h 8638"/>
                <a:gd name="T10" fmla="*/ 2147483647 w 15356"/>
                <a:gd name="T11" fmla="*/ 2147483647 h 8638"/>
                <a:gd name="T12" fmla="*/ 2147483647 w 15356"/>
                <a:gd name="T13" fmla="*/ 2147483647 h 8638"/>
                <a:gd name="T14" fmla="*/ 2147483647 w 15356"/>
                <a:gd name="T15" fmla="*/ 2147483647 h 8638"/>
                <a:gd name="T16" fmla="*/ 2147483647 w 15356"/>
                <a:gd name="T17" fmla="*/ 2147483647 h 8638"/>
                <a:gd name="T18" fmla="*/ 2147483647 w 15356"/>
                <a:gd name="T19" fmla="*/ 2147483647 h 863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IN"/>
            </a:p>
          </p:txBody>
        </p:sp>
      </p:grpSp>
      <p:sp>
        <p:nvSpPr>
          <p:cNvPr id="15" name="Rectangle 14"/>
          <p:cNvSpPr/>
          <p:nvPr/>
        </p:nvSpPr>
        <p:spPr>
          <a:xfrm>
            <a:off x="10437813"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2" name="Vertical Title 1"/>
          <p:cNvSpPr>
            <a:spLocks noGrp="1"/>
          </p:cNvSpPr>
          <p:nvPr>
            <p:ph type="title" orient="vert"/>
          </p:nvPr>
        </p:nvSpPr>
        <p:spPr>
          <a:xfrm>
            <a:off x="8576756" y="1278468"/>
            <a:ext cx="1413933" cy="4748589"/>
          </a:xfrm>
        </p:spPr>
        <p:txBody>
          <a:bodyPr vert="eaVert" anchor="b"/>
          <a:lstStyle/>
          <a:p>
            <a:r>
              <a:rPr lang="en-US"/>
              <a:t>Click to edit Master title style</a:t>
            </a:r>
            <a:endParaRPr lang="en-US" dirty="0"/>
          </a:p>
        </p:txBody>
      </p:sp>
      <p:sp>
        <p:nvSpPr>
          <p:cNvPr id="3" name="Vertical Text Placeholder 2"/>
          <p:cNvSpPr>
            <a:spLocks noGrp="1"/>
          </p:cNvSpPr>
          <p:nvPr>
            <p:ph type="body" orient="vert" idx="1"/>
          </p:nvPr>
        </p:nvSpPr>
        <p:spPr>
          <a:xfrm>
            <a:off x="1154954" y="1278468"/>
            <a:ext cx="6247546" cy="474859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6" name="Date Placeholder 3"/>
          <p:cNvSpPr>
            <a:spLocks noGrp="1"/>
          </p:cNvSpPr>
          <p:nvPr>
            <p:ph type="dt" sz="half" idx="10"/>
          </p:nvPr>
        </p:nvSpPr>
        <p:spPr/>
        <p:txBody>
          <a:bodyPr/>
          <a:lstStyle>
            <a:lvl1pPr>
              <a:defRPr/>
            </a:lvl1pPr>
          </a:lstStyle>
          <a:p>
            <a:pPr>
              <a:defRPr/>
            </a:pPr>
            <a:fld id="{1508EE97-86D0-4C65-8AF7-1573A81392ED}" type="datetime1">
              <a:rPr lang="en-IN" smtClean="0"/>
              <a:t>17-08-2026</a:t>
            </a:fld>
            <a:endParaRPr lang="en-IN"/>
          </a:p>
        </p:txBody>
      </p:sp>
      <p:sp>
        <p:nvSpPr>
          <p:cNvPr id="17" name="Footer Placeholder 4"/>
          <p:cNvSpPr>
            <a:spLocks noGrp="1"/>
          </p:cNvSpPr>
          <p:nvPr>
            <p:ph type="ftr" sz="quarter" idx="11"/>
          </p:nvPr>
        </p:nvSpPr>
        <p:spPr/>
        <p:txBody>
          <a:bodyPr/>
          <a:lstStyle>
            <a:lvl1pPr>
              <a:defRPr/>
            </a:lvl1pPr>
          </a:lstStyle>
          <a:p>
            <a:pPr>
              <a:defRPr/>
            </a:pPr>
            <a:r>
              <a:rPr lang="en-IN" dirty="0"/>
              <a:t>© GST &amp; Indirect Taxes Committee, ICAI</a:t>
            </a:r>
          </a:p>
        </p:txBody>
      </p:sp>
      <p:sp>
        <p:nvSpPr>
          <p:cNvPr id="18" name="Slide Number Placeholder 5"/>
          <p:cNvSpPr>
            <a:spLocks noGrp="1"/>
          </p:cNvSpPr>
          <p:nvPr>
            <p:ph type="sldNum" sz="quarter" idx="12"/>
          </p:nvPr>
        </p:nvSpPr>
        <p:spPr/>
        <p:txBody>
          <a:bodyPr/>
          <a:lstStyle>
            <a:lvl1pPr>
              <a:defRPr/>
            </a:lvl1pPr>
          </a:lstStyle>
          <a:p>
            <a:fld id="{3930DA6F-743D-4CCE-992A-7AAE13EA7BAA}" type="slidenum">
              <a:rPr lang="en-IN" altLang="en-US"/>
              <a:pPr/>
              <a:t>‹#›</a:t>
            </a:fld>
            <a:endParaRPr lang="en-IN" altLang="en-US"/>
          </a:p>
        </p:txBody>
      </p:sp>
    </p:spTree>
    <p:extLst>
      <p:ext uri="{BB962C8B-B14F-4D97-AF65-F5344CB8AC3E}">
        <p14:creationId xmlns:p14="http://schemas.microsoft.com/office/powerpoint/2010/main" val="187566400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243138" y="551526"/>
            <a:ext cx="7733593" cy="826700"/>
          </a:xfrm>
        </p:spPr>
        <p:txBody>
          <a:bodyPr/>
          <a:lstStyle>
            <a:lvl1pPr algn="ctr">
              <a:defRPr/>
            </a:lvl1pPr>
          </a:lstStyle>
          <a:p>
            <a:r>
              <a:rPr lang="en-US" dirty="0"/>
              <a:t>Click to edit Master title style</a:t>
            </a:r>
          </a:p>
        </p:txBody>
      </p:sp>
      <p:sp>
        <p:nvSpPr>
          <p:cNvPr id="3" name="Content Placeholder 2"/>
          <p:cNvSpPr>
            <a:spLocks noGrp="1"/>
          </p:cNvSpPr>
          <p:nvPr>
            <p:ph idx="1"/>
          </p:nvPr>
        </p:nvSpPr>
        <p:spPr/>
        <p:txBody>
          <a:bodyPr/>
          <a:lstStyle>
            <a:lvl1pPr marL="342900" indent="-342900">
              <a:buClr>
                <a:schemeClr val="tx2">
                  <a:lumMod val="75000"/>
                </a:schemeClr>
              </a:buClr>
              <a:buFont typeface="Wingdings" panose="05000000000000000000" pitchFamily="2" charset="2"/>
              <a:buChar char="§"/>
              <a:defRPr sz="2000">
                <a:solidFill>
                  <a:schemeClr val="tx1"/>
                </a:solidFill>
              </a:defRPr>
            </a:lvl1pPr>
            <a:lvl2pPr marL="742950" indent="-285750">
              <a:buClr>
                <a:schemeClr val="tx2">
                  <a:lumMod val="75000"/>
                </a:schemeClr>
              </a:buClr>
              <a:buFont typeface="Arial" panose="020B0604020202020204" pitchFamily="34" charset="0"/>
              <a:buChar char="•"/>
              <a:defRPr sz="1800">
                <a:solidFill>
                  <a:schemeClr val="tx1"/>
                </a:solidFill>
              </a:defRPr>
            </a:lvl2pPr>
            <a:lvl3pPr marL="1143000" indent="-228600">
              <a:buClr>
                <a:schemeClr val="tx2">
                  <a:lumMod val="75000"/>
                </a:schemeClr>
              </a:buClr>
              <a:buFont typeface="Courier New" panose="02070309020205020404" pitchFamily="49" charset="0"/>
              <a:buChar char="o"/>
              <a:defRPr sz="1600">
                <a:solidFill>
                  <a:schemeClr val="tx1"/>
                </a:solidFill>
              </a:defRPr>
            </a:lvl3pPr>
            <a:lvl4pPr marL="1600200" indent="-228600">
              <a:buClr>
                <a:schemeClr val="tx2">
                  <a:lumMod val="75000"/>
                </a:schemeClr>
              </a:buClr>
              <a:buFont typeface="Wingdings" panose="05000000000000000000" pitchFamily="2" charset="2"/>
              <a:buChar char="Ø"/>
              <a:defRPr sz="1400">
                <a:solidFill>
                  <a:schemeClr val="tx1"/>
                </a:solidFill>
              </a:defRPr>
            </a:lvl4pPr>
            <a:lvl5pPr marL="2057400" indent="-228600">
              <a:buClr>
                <a:schemeClr val="tx2">
                  <a:lumMod val="75000"/>
                </a:schemeClr>
              </a:buClr>
              <a:buFont typeface="Wingdings" panose="05000000000000000000" pitchFamily="2" charset="2"/>
              <a:buChar char="ü"/>
              <a:defRPr sz="14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3"/>
          <p:cNvSpPr>
            <a:spLocks noGrp="1"/>
          </p:cNvSpPr>
          <p:nvPr>
            <p:ph type="dt" sz="half" idx="10"/>
          </p:nvPr>
        </p:nvSpPr>
        <p:spPr/>
        <p:txBody>
          <a:bodyPr/>
          <a:lstStyle>
            <a:lvl1pPr>
              <a:defRPr/>
            </a:lvl1pPr>
          </a:lstStyle>
          <a:p>
            <a:pPr>
              <a:defRPr/>
            </a:pPr>
            <a:fld id="{FAB87781-5CAF-44BE-A2AC-D8F2D2D4194B}" type="datetime1">
              <a:rPr lang="en-IN" smtClean="0"/>
              <a:t>17-08-2026</a:t>
            </a:fld>
            <a:endParaRPr lang="en-IN"/>
          </a:p>
        </p:txBody>
      </p:sp>
      <p:sp>
        <p:nvSpPr>
          <p:cNvPr id="6" name="Footer Placeholder 4"/>
          <p:cNvSpPr>
            <a:spLocks noGrp="1"/>
          </p:cNvSpPr>
          <p:nvPr>
            <p:ph type="ftr" sz="quarter" idx="11"/>
          </p:nvPr>
        </p:nvSpPr>
        <p:spPr/>
        <p:txBody>
          <a:bodyPr/>
          <a:lstStyle>
            <a:lvl1pPr>
              <a:defRPr>
                <a:solidFill>
                  <a:schemeClr val="tx2">
                    <a:lumMod val="75000"/>
                  </a:schemeClr>
                </a:solidFill>
              </a:defRPr>
            </a:lvl1pPr>
          </a:lstStyle>
          <a:p>
            <a:pPr>
              <a:defRPr/>
            </a:pPr>
            <a:r>
              <a:rPr lang="en-IN" dirty="0"/>
              <a:t>© GST &amp; Indirect Taxes Committee, ICAI</a:t>
            </a:r>
          </a:p>
        </p:txBody>
      </p:sp>
      <p:sp>
        <p:nvSpPr>
          <p:cNvPr id="7" name="Slide Number Placeholder 5"/>
          <p:cNvSpPr>
            <a:spLocks noGrp="1"/>
          </p:cNvSpPr>
          <p:nvPr>
            <p:ph type="sldNum" sz="quarter" idx="12"/>
          </p:nvPr>
        </p:nvSpPr>
        <p:spPr/>
        <p:txBody>
          <a:bodyPr/>
          <a:lstStyle>
            <a:lvl1pPr>
              <a:defRPr/>
            </a:lvl1pPr>
          </a:lstStyle>
          <a:p>
            <a:fld id="{2AC1C4F3-0758-4693-96D4-8901426768B0}" type="slidenum">
              <a:rPr lang="en-IN" altLang="en-US"/>
              <a:pPr/>
              <a:t>‹#›</a:t>
            </a:fld>
            <a:endParaRPr lang="en-IN" altLang="en-US"/>
          </a:p>
        </p:txBody>
      </p:sp>
    </p:spTree>
    <p:extLst>
      <p:ext uri="{BB962C8B-B14F-4D97-AF65-F5344CB8AC3E}">
        <p14:creationId xmlns:p14="http://schemas.microsoft.com/office/powerpoint/2010/main" val="123244715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grpSp>
        <p:nvGrpSpPr>
          <p:cNvPr id="4" name="Group 23"/>
          <p:cNvGrpSpPr>
            <a:grpSpLocks/>
          </p:cNvGrpSpPr>
          <p:nvPr userDrawn="1"/>
        </p:nvGrpSpPr>
        <p:grpSpPr bwMode="auto">
          <a:xfrm>
            <a:off x="0" y="-1588"/>
            <a:ext cx="12192000" cy="6865938"/>
            <a:chOff x="0" y="-2373"/>
            <a:chExt cx="12192000" cy="6867027"/>
          </a:xfrm>
        </p:grpSpPr>
        <p:sp>
          <p:nvSpPr>
            <p:cNvPr id="5" name="Rectangle 4"/>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6" name="Oval 5"/>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7" name="Oval 6"/>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8" name="Oval 7"/>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9" name="Oval 8"/>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0" name="Oval 9"/>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1" name="Rectangle 10"/>
            <p:cNvSpPr/>
            <p:nvPr/>
          </p:nvSpPr>
          <p:spPr>
            <a:xfrm>
              <a:off x="7289800" y="402504"/>
              <a:ext cx="4478338" cy="6054098"/>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12" name="Freeform 5"/>
            <p:cNvSpPr>
              <a:spLocks/>
            </p:cNvSpPr>
            <p:nvPr/>
          </p:nvSpPr>
          <p:spPr bwMode="gray">
            <a:xfrm rot="-5677511">
              <a:off x="4698352" y="1826078"/>
              <a:ext cx="3299407" cy="440924"/>
            </a:xfrm>
            <a:custGeom>
              <a:avLst/>
              <a:gdLst>
                <a:gd name="T0" fmla="*/ 2147483647 w 10000"/>
                <a:gd name="T1" fmla="*/ 2147483647 h 5291"/>
                <a:gd name="T2" fmla="*/ 2147483647 w 10000"/>
                <a:gd name="T3" fmla="*/ 2147483647 h 5291"/>
                <a:gd name="T4" fmla="*/ 2147483647 w 10000"/>
                <a:gd name="T5" fmla="*/ 0 h 5291"/>
                <a:gd name="T6" fmla="*/ 2147483647 w 10000"/>
                <a:gd name="T7" fmla="*/ 0 h 5291"/>
                <a:gd name="T8" fmla="*/ 2147483647 w 10000"/>
                <a:gd name="T9" fmla="*/ 2147483647 h 5291"/>
                <a:gd name="T10" fmla="*/ 2147483647 w 10000"/>
                <a:gd name="T11" fmla="*/ 2147483647 h 5291"/>
                <a:gd name="T12" fmla="*/ 2147483647 w 10000"/>
                <a:gd name="T13" fmla="*/ 2147483647 h 5291"/>
                <a:gd name="T14" fmla="*/ 2147483647 w 10000"/>
                <a:gd name="T15" fmla="*/ 2147483647 h 5291"/>
                <a:gd name="T16" fmla="*/ 2147483647 w 10000"/>
                <a:gd name="T17" fmla="*/ 2147483647 h 5291"/>
                <a:gd name="T18" fmla="*/ 2147483647 w 10000"/>
                <a:gd name="T19" fmla="*/ 2147483647 h 5291"/>
                <a:gd name="T20" fmla="*/ 2147483647 w 10000"/>
                <a:gd name="T21" fmla="*/ 2147483647 h 5291"/>
                <a:gd name="T22" fmla="*/ 2147483647 w 10000"/>
                <a:gd name="T23" fmla="*/ 2147483647 h 5291"/>
                <a:gd name="T24" fmla="*/ 2147483647 w 10000"/>
                <a:gd name="T25" fmla="*/ 2147483647 h 5291"/>
                <a:gd name="T26" fmla="*/ 2147483647 w 10000"/>
                <a:gd name="T27" fmla="*/ 2147483647 h 5291"/>
                <a:gd name="T28" fmla="*/ 2147483647 w 10000"/>
                <a:gd name="T29" fmla="*/ 2147483647 h 5291"/>
                <a:gd name="T30" fmla="*/ 2147483647 w 10000"/>
                <a:gd name="T31" fmla="*/ 2147483647 h 5291"/>
                <a:gd name="T32" fmla="*/ 2147483647 w 10000"/>
                <a:gd name="T33" fmla="*/ 2147483647 h 5291"/>
                <a:gd name="T34" fmla="*/ 2147483647 w 10000"/>
                <a:gd name="T35" fmla="*/ 2147483647 h 5291"/>
                <a:gd name="T36" fmla="*/ 2147483647 w 10000"/>
                <a:gd name="T37" fmla="*/ 2147483647 h 5291"/>
                <a:gd name="T38" fmla="*/ 2147483647 w 10000"/>
                <a:gd name="T39" fmla="*/ 2147483647 h 5291"/>
                <a:gd name="T40" fmla="*/ 2147483647 w 10000"/>
                <a:gd name="T41" fmla="*/ 2147483647 h 5291"/>
                <a:gd name="T42" fmla="*/ 2147483647 w 10000"/>
                <a:gd name="T43" fmla="*/ 2147483647 h 5291"/>
                <a:gd name="T44" fmla="*/ 2147483647 w 10000"/>
                <a:gd name="T45" fmla="*/ 2147483647 h 5291"/>
                <a:gd name="T46" fmla="*/ 2147483647 w 10000"/>
                <a:gd name="T47" fmla="*/ 2147483647 h 5291"/>
                <a:gd name="T48" fmla="*/ 2147483647 w 10000"/>
                <a:gd name="T49" fmla="*/ 2147483647 h 5291"/>
                <a:gd name="T50" fmla="*/ 2147483647 w 10000"/>
                <a:gd name="T51" fmla="*/ 2147483647 h 5291"/>
                <a:gd name="T52" fmla="*/ 2147483647 w 10000"/>
                <a:gd name="T53" fmla="*/ 2147483647 h 5291"/>
                <a:gd name="T54" fmla="*/ 2147483647 w 10000"/>
                <a:gd name="T55" fmla="*/ 2147483647 h 5291"/>
                <a:gd name="T56" fmla="*/ 2147483647 w 10000"/>
                <a:gd name="T57" fmla="*/ 2147483647 h 5291"/>
                <a:gd name="T58" fmla="*/ 2147483647 w 10000"/>
                <a:gd name="T59" fmla="*/ 2147483647 h 5291"/>
                <a:gd name="T60" fmla="*/ 2147483647 w 10000"/>
                <a:gd name="T61" fmla="*/ 2147483647 h 5291"/>
                <a:gd name="T62" fmla="*/ 2147483647 w 10000"/>
                <a:gd name="T63" fmla="*/ 2147483647 h 5291"/>
                <a:gd name="T64" fmla="*/ 2147483647 w 10000"/>
                <a:gd name="T65" fmla="*/ 2147483647 h 5291"/>
                <a:gd name="T66" fmla="*/ 2147483647 w 10000"/>
                <a:gd name="T67" fmla="*/ 2147483647 h 5291"/>
                <a:gd name="T68" fmla="*/ 0 w 10000"/>
                <a:gd name="T69" fmla="*/ 2147483647 h 5291"/>
                <a:gd name="T70" fmla="*/ 2147483647 w 10000"/>
                <a:gd name="T71" fmla="*/ 2147483647 h 5291"/>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10000" h="5291">
                  <a:moveTo>
                    <a:pt x="85" y="2532"/>
                  </a:moveTo>
                  <a:cubicBezTo>
                    <a:pt x="1736" y="3911"/>
                    <a:pt x="7524" y="5298"/>
                    <a:pt x="9958" y="5291"/>
                  </a:cubicBezTo>
                  <a:cubicBezTo>
                    <a:pt x="9989" y="1958"/>
                    <a:pt x="9969" y="3333"/>
                    <a:pt x="10000" y="0"/>
                  </a:cubicBez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IN"/>
            </a:p>
          </p:txBody>
        </p:sp>
        <p:sp>
          <p:nvSpPr>
            <p:cNvPr id="13" name="Freeform 5"/>
            <p:cNvSpPr>
              <a:spLocks/>
            </p:cNvSpPr>
            <p:nvPr/>
          </p:nvSpPr>
          <p:spPr bwMode="gray">
            <a:xfrm rot="-5400000">
              <a:off x="3787244" y="2801721"/>
              <a:ext cx="6053670" cy="1254558"/>
            </a:xfrm>
            <a:custGeom>
              <a:avLst/>
              <a:gdLst>
                <a:gd name="T0" fmla="*/ 0 w 10000"/>
                <a:gd name="T1" fmla="*/ 0 h 8000"/>
                <a:gd name="T2" fmla="*/ 0 w 10000"/>
                <a:gd name="T3" fmla="*/ 2147483647 h 8000"/>
                <a:gd name="T4" fmla="*/ 2147483647 w 10000"/>
                <a:gd name="T5" fmla="*/ 2147483647 h 8000"/>
                <a:gd name="T6" fmla="*/ 2147483647 w 10000"/>
                <a:gd name="T7" fmla="*/ 2147483647 h 8000"/>
                <a:gd name="T8" fmla="*/ 2147483647 w 10000"/>
                <a:gd name="T9" fmla="*/ 2147483647 h 8000"/>
                <a:gd name="T10" fmla="*/ 2147483647 w 10000"/>
                <a:gd name="T11" fmla="*/ 2147483647 h 8000"/>
                <a:gd name="T12" fmla="*/ 2147483647 w 10000"/>
                <a:gd name="T13" fmla="*/ 2147483647 h 8000"/>
                <a:gd name="T14" fmla="*/ 2147483647 w 10000"/>
                <a:gd name="T15" fmla="*/ 2147483647 h 8000"/>
                <a:gd name="T16" fmla="*/ 2147483647 w 10000"/>
                <a:gd name="T17" fmla="*/ 2147483647 h 8000"/>
                <a:gd name="T18" fmla="*/ 2147483647 w 10000"/>
                <a:gd name="T19" fmla="*/ 2147483647 h 8000"/>
                <a:gd name="T20" fmla="*/ 2147483647 w 10000"/>
                <a:gd name="T21" fmla="*/ 2147483647 h 8000"/>
                <a:gd name="T22" fmla="*/ 2147483647 w 10000"/>
                <a:gd name="T23" fmla="*/ 2147483647 h 8000"/>
                <a:gd name="T24" fmla="*/ 2147483647 w 10000"/>
                <a:gd name="T25" fmla="*/ 2147483647 h 8000"/>
                <a:gd name="T26" fmla="*/ 2147483647 w 10000"/>
                <a:gd name="T27" fmla="*/ 2147483647 h 8000"/>
                <a:gd name="T28" fmla="*/ 2147483647 w 10000"/>
                <a:gd name="T29" fmla="*/ 2147483647 h 8000"/>
                <a:gd name="T30" fmla="*/ 2147483647 w 10000"/>
                <a:gd name="T31" fmla="*/ 2147483647 h 8000"/>
                <a:gd name="T32" fmla="*/ 2147483647 w 10000"/>
                <a:gd name="T33" fmla="*/ 2147483647 h 8000"/>
                <a:gd name="T34" fmla="*/ 2147483647 w 10000"/>
                <a:gd name="T35" fmla="*/ 2147483647 h 8000"/>
                <a:gd name="T36" fmla="*/ 2147483647 w 10000"/>
                <a:gd name="T37" fmla="*/ 2147483647 h 8000"/>
                <a:gd name="T38" fmla="*/ 2147483647 w 10000"/>
                <a:gd name="T39" fmla="*/ 2147483647 h 8000"/>
                <a:gd name="T40" fmla="*/ 2147483647 w 10000"/>
                <a:gd name="T41" fmla="*/ 2147483647 h 8000"/>
                <a:gd name="T42" fmla="*/ 2147483647 w 10000"/>
                <a:gd name="T43" fmla="*/ 2147483647 h 8000"/>
                <a:gd name="T44" fmla="*/ 2147483647 w 10000"/>
                <a:gd name="T45" fmla="*/ 2147483647 h 8000"/>
                <a:gd name="T46" fmla="*/ 2147483647 w 10000"/>
                <a:gd name="T47" fmla="*/ 2147483647 h 8000"/>
                <a:gd name="T48" fmla="*/ 2147483647 w 10000"/>
                <a:gd name="T49" fmla="*/ 2147483647 h 8000"/>
                <a:gd name="T50" fmla="*/ 2147483647 w 10000"/>
                <a:gd name="T51" fmla="*/ 2147483647 h 8000"/>
                <a:gd name="T52" fmla="*/ 2147483647 w 10000"/>
                <a:gd name="T53" fmla="*/ 2147483647 h 8000"/>
                <a:gd name="T54" fmla="*/ 2147483647 w 10000"/>
                <a:gd name="T55" fmla="*/ 2147483647 h 8000"/>
                <a:gd name="T56" fmla="*/ 2147483647 w 10000"/>
                <a:gd name="T57" fmla="*/ 2147483647 h 8000"/>
                <a:gd name="T58" fmla="*/ 2147483647 w 10000"/>
                <a:gd name="T59" fmla="*/ 2147483647 h 8000"/>
                <a:gd name="T60" fmla="*/ 2147483647 w 10000"/>
                <a:gd name="T61" fmla="*/ 2147483647 h 8000"/>
                <a:gd name="T62" fmla="*/ 2147483647 w 10000"/>
                <a:gd name="T63" fmla="*/ 2147483647 h 8000"/>
                <a:gd name="T64" fmla="*/ 2147483647 w 10000"/>
                <a:gd name="T65" fmla="*/ 2147483647 h 8000"/>
                <a:gd name="T66" fmla="*/ 2147483647 w 10000"/>
                <a:gd name="T67" fmla="*/ 2147483647 h 8000"/>
                <a:gd name="T68" fmla="*/ 2147483647 w 10000"/>
                <a:gd name="T69" fmla="*/ 2147483647 h 8000"/>
                <a:gd name="T70" fmla="*/ 2147483647 w 10000"/>
                <a:gd name="T71" fmla="*/ 2147483647 h 8000"/>
                <a:gd name="T72" fmla="*/ 2147483647 w 10000"/>
                <a:gd name="T73" fmla="*/ 2147483647 h 8000"/>
                <a:gd name="T74" fmla="*/ 2147483647 w 10000"/>
                <a:gd name="T75" fmla="*/ 2147483647 h 8000"/>
                <a:gd name="T76" fmla="*/ 2147483647 w 10000"/>
                <a:gd name="T77" fmla="*/ 2147483647 h 8000"/>
                <a:gd name="T78" fmla="*/ 2147483647 w 10000"/>
                <a:gd name="T79" fmla="*/ 2147483647 h 8000"/>
                <a:gd name="T80" fmla="*/ 2147483647 w 10000"/>
                <a:gd name="T81" fmla="*/ 2147483647 h 8000"/>
                <a:gd name="T82" fmla="*/ 2147483647 w 10000"/>
                <a:gd name="T83" fmla="*/ 2147483647 h 8000"/>
                <a:gd name="T84" fmla="*/ 2147483647 w 10000"/>
                <a:gd name="T85" fmla="*/ 2147483647 h 8000"/>
                <a:gd name="T86" fmla="*/ 2147483647 w 10000"/>
                <a:gd name="T87" fmla="*/ 2147483647 h 8000"/>
                <a:gd name="T88" fmla="*/ 2147483647 w 10000"/>
                <a:gd name="T89" fmla="*/ 2147483647 h 8000"/>
                <a:gd name="T90" fmla="*/ 2147483647 w 10000"/>
                <a:gd name="T91" fmla="*/ 2147483647 h 8000"/>
                <a:gd name="T92" fmla="*/ 2147483647 w 10000"/>
                <a:gd name="T93" fmla="*/ 2147483647 h 8000"/>
                <a:gd name="T94" fmla="*/ 2147483647 w 10000"/>
                <a:gd name="T95" fmla="*/ 2147483647 h 8000"/>
                <a:gd name="T96" fmla="*/ 2147483647 w 10000"/>
                <a:gd name="T97" fmla="*/ 2147483647 h 8000"/>
                <a:gd name="T98" fmla="*/ 0 w 10000"/>
                <a:gd name="T99" fmla="*/ 0 h 8000"/>
                <a:gd name="T100" fmla="*/ 0 w 10000"/>
                <a:gd name="T101" fmla="*/ 0 h 8000"/>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10000" h="8000">
                  <a:moveTo>
                    <a:pt x="0" y="0"/>
                  </a:moveTo>
                  <a:lnTo>
                    <a:pt x="0" y="7970"/>
                  </a:lnTo>
                  <a:lnTo>
                    <a:pt x="10000" y="8000"/>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IN"/>
            </a:p>
          </p:txBody>
        </p:sp>
        <p:sp>
          <p:nvSpPr>
            <p:cNvPr id="14" name="Freeform 5"/>
            <p:cNvSpPr>
              <a:spLocks noEditPoints="1"/>
            </p:cNvSpPr>
            <p:nvPr/>
          </p:nvSpPr>
          <p:spPr bwMode="gray">
            <a:xfrm>
              <a:off x="0" y="1587"/>
              <a:ext cx="12192000" cy="6856413"/>
            </a:xfrm>
            <a:custGeom>
              <a:avLst/>
              <a:gdLst>
                <a:gd name="T0" fmla="*/ 0 w 15356"/>
                <a:gd name="T1" fmla="*/ 0 h 8638"/>
                <a:gd name="T2" fmla="*/ 0 w 15356"/>
                <a:gd name="T3" fmla="*/ 2147483647 h 8638"/>
                <a:gd name="T4" fmla="*/ 2147483647 w 15356"/>
                <a:gd name="T5" fmla="*/ 2147483647 h 8638"/>
                <a:gd name="T6" fmla="*/ 2147483647 w 15356"/>
                <a:gd name="T7" fmla="*/ 0 h 8638"/>
                <a:gd name="T8" fmla="*/ 0 w 15356"/>
                <a:gd name="T9" fmla="*/ 0 h 8638"/>
                <a:gd name="T10" fmla="*/ 2147483647 w 15356"/>
                <a:gd name="T11" fmla="*/ 2147483647 h 8638"/>
                <a:gd name="T12" fmla="*/ 2147483647 w 15356"/>
                <a:gd name="T13" fmla="*/ 2147483647 h 8638"/>
                <a:gd name="T14" fmla="*/ 2147483647 w 15356"/>
                <a:gd name="T15" fmla="*/ 2147483647 h 8638"/>
                <a:gd name="T16" fmla="*/ 2147483647 w 15356"/>
                <a:gd name="T17" fmla="*/ 2147483647 h 8638"/>
                <a:gd name="T18" fmla="*/ 2147483647 w 15356"/>
                <a:gd name="T19" fmla="*/ 2147483647 h 863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IN"/>
            </a:p>
          </p:txBody>
        </p:sp>
      </p:grpSp>
      <p:sp>
        <p:nvSpPr>
          <p:cNvPr id="15" name="Rectangle 14"/>
          <p:cNvSpPr/>
          <p:nvPr/>
        </p:nvSpPr>
        <p:spPr>
          <a:xfrm>
            <a:off x="10437813"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a:xfrm>
            <a:off x="1154956" y="2677645"/>
            <a:ext cx="4351023" cy="2283824"/>
          </a:xfrm>
        </p:spPr>
        <p:txBody>
          <a:bodyPr/>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6895558" y="2677644"/>
            <a:ext cx="3755379" cy="2283823"/>
          </a:xfrm>
        </p:spPr>
        <p:txBody>
          <a:bodyPr anchor="ctr"/>
          <a:lstStyle>
            <a:lvl1pPr marL="0" indent="0" algn="l">
              <a:buNone/>
              <a:defRPr sz="2000" cap="all">
                <a:solidFill>
                  <a:schemeClr val="accent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16" name="Date Placeholder 3"/>
          <p:cNvSpPr>
            <a:spLocks noGrp="1"/>
          </p:cNvSpPr>
          <p:nvPr>
            <p:ph type="dt" sz="half" idx="10"/>
          </p:nvPr>
        </p:nvSpPr>
        <p:spPr/>
        <p:txBody>
          <a:bodyPr/>
          <a:lstStyle>
            <a:lvl1pPr>
              <a:defRPr/>
            </a:lvl1pPr>
          </a:lstStyle>
          <a:p>
            <a:pPr>
              <a:defRPr/>
            </a:pPr>
            <a:fld id="{0D305845-3765-4F6E-9D14-52B35C051B85}" type="datetime1">
              <a:rPr lang="en-IN" smtClean="0"/>
              <a:t>17-08-2026</a:t>
            </a:fld>
            <a:endParaRPr lang="en-IN"/>
          </a:p>
        </p:txBody>
      </p:sp>
      <p:sp>
        <p:nvSpPr>
          <p:cNvPr id="17" name="Footer Placeholder 4"/>
          <p:cNvSpPr>
            <a:spLocks noGrp="1"/>
          </p:cNvSpPr>
          <p:nvPr>
            <p:ph type="ftr" sz="quarter" idx="11"/>
          </p:nvPr>
        </p:nvSpPr>
        <p:spPr/>
        <p:txBody>
          <a:bodyPr/>
          <a:lstStyle>
            <a:lvl1pPr>
              <a:defRPr/>
            </a:lvl1pPr>
          </a:lstStyle>
          <a:p>
            <a:pPr>
              <a:defRPr/>
            </a:pPr>
            <a:r>
              <a:rPr lang="en-IN" dirty="0"/>
              <a:t>© GST &amp; Indirect Taxes Committee, ICAI</a:t>
            </a:r>
          </a:p>
        </p:txBody>
      </p:sp>
      <p:sp>
        <p:nvSpPr>
          <p:cNvPr id="18" name="Slide Number Placeholder 5"/>
          <p:cNvSpPr>
            <a:spLocks noGrp="1"/>
          </p:cNvSpPr>
          <p:nvPr>
            <p:ph type="sldNum" sz="quarter" idx="12"/>
          </p:nvPr>
        </p:nvSpPr>
        <p:spPr/>
        <p:txBody>
          <a:bodyPr/>
          <a:lstStyle>
            <a:lvl1pPr>
              <a:defRPr/>
            </a:lvl1pPr>
          </a:lstStyle>
          <a:p>
            <a:fld id="{8CBF270C-5A2D-43E7-8B94-5AC427E345A5}" type="slidenum">
              <a:rPr lang="en-IN" altLang="en-US"/>
              <a:pPr/>
              <a:t>‹#›</a:t>
            </a:fld>
            <a:endParaRPr lang="en-IN" altLang="en-US"/>
          </a:p>
        </p:txBody>
      </p:sp>
    </p:spTree>
    <p:extLst>
      <p:ext uri="{BB962C8B-B14F-4D97-AF65-F5344CB8AC3E}">
        <p14:creationId xmlns:p14="http://schemas.microsoft.com/office/powerpoint/2010/main" val="280119642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secHead" preserve="1">
  <p:cSld name="1_Section Header">
    <p:spTree>
      <p:nvGrpSpPr>
        <p:cNvPr id="1" name=""/>
        <p:cNvGrpSpPr/>
        <p:nvPr/>
      </p:nvGrpSpPr>
      <p:grpSpPr>
        <a:xfrm>
          <a:off x="0" y="0"/>
          <a:ext cx="0" cy="0"/>
          <a:chOff x="0" y="0"/>
          <a:chExt cx="0" cy="0"/>
        </a:xfrm>
      </p:grpSpPr>
      <p:grpSp>
        <p:nvGrpSpPr>
          <p:cNvPr id="4" name="Group 23"/>
          <p:cNvGrpSpPr>
            <a:grpSpLocks/>
          </p:cNvGrpSpPr>
          <p:nvPr/>
        </p:nvGrpSpPr>
        <p:grpSpPr bwMode="auto">
          <a:xfrm>
            <a:off x="0" y="-1588"/>
            <a:ext cx="12192000" cy="6865938"/>
            <a:chOff x="0" y="-2373"/>
            <a:chExt cx="12192000" cy="6867027"/>
          </a:xfrm>
        </p:grpSpPr>
        <p:sp>
          <p:nvSpPr>
            <p:cNvPr id="5" name="Rectangle 4"/>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6" name="Oval 5"/>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7" name="Oval 6"/>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8" name="Oval 7"/>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9" name="Oval 8"/>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0" name="Oval 9"/>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1" name="Rectangle 10"/>
            <p:cNvSpPr/>
            <p:nvPr/>
          </p:nvSpPr>
          <p:spPr>
            <a:xfrm>
              <a:off x="7289800" y="402504"/>
              <a:ext cx="4478338" cy="6054098"/>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12" name="Freeform 5"/>
            <p:cNvSpPr>
              <a:spLocks/>
            </p:cNvSpPr>
            <p:nvPr/>
          </p:nvSpPr>
          <p:spPr bwMode="gray">
            <a:xfrm rot="-5677511">
              <a:off x="4698352" y="1826078"/>
              <a:ext cx="3299407" cy="440924"/>
            </a:xfrm>
            <a:custGeom>
              <a:avLst/>
              <a:gdLst>
                <a:gd name="T0" fmla="*/ 2147483647 w 10000"/>
                <a:gd name="T1" fmla="*/ 2147483647 h 5291"/>
                <a:gd name="T2" fmla="*/ 2147483647 w 10000"/>
                <a:gd name="T3" fmla="*/ 2147483647 h 5291"/>
                <a:gd name="T4" fmla="*/ 2147483647 w 10000"/>
                <a:gd name="T5" fmla="*/ 0 h 5291"/>
                <a:gd name="T6" fmla="*/ 2147483647 w 10000"/>
                <a:gd name="T7" fmla="*/ 0 h 5291"/>
                <a:gd name="T8" fmla="*/ 2147483647 w 10000"/>
                <a:gd name="T9" fmla="*/ 2147483647 h 5291"/>
                <a:gd name="T10" fmla="*/ 2147483647 w 10000"/>
                <a:gd name="T11" fmla="*/ 2147483647 h 5291"/>
                <a:gd name="T12" fmla="*/ 2147483647 w 10000"/>
                <a:gd name="T13" fmla="*/ 2147483647 h 5291"/>
                <a:gd name="T14" fmla="*/ 2147483647 w 10000"/>
                <a:gd name="T15" fmla="*/ 2147483647 h 5291"/>
                <a:gd name="T16" fmla="*/ 2147483647 w 10000"/>
                <a:gd name="T17" fmla="*/ 2147483647 h 5291"/>
                <a:gd name="T18" fmla="*/ 2147483647 w 10000"/>
                <a:gd name="T19" fmla="*/ 2147483647 h 5291"/>
                <a:gd name="T20" fmla="*/ 2147483647 w 10000"/>
                <a:gd name="T21" fmla="*/ 2147483647 h 5291"/>
                <a:gd name="T22" fmla="*/ 2147483647 w 10000"/>
                <a:gd name="T23" fmla="*/ 2147483647 h 5291"/>
                <a:gd name="T24" fmla="*/ 2147483647 w 10000"/>
                <a:gd name="T25" fmla="*/ 2147483647 h 5291"/>
                <a:gd name="T26" fmla="*/ 2147483647 w 10000"/>
                <a:gd name="T27" fmla="*/ 2147483647 h 5291"/>
                <a:gd name="T28" fmla="*/ 2147483647 w 10000"/>
                <a:gd name="T29" fmla="*/ 2147483647 h 5291"/>
                <a:gd name="T30" fmla="*/ 2147483647 w 10000"/>
                <a:gd name="T31" fmla="*/ 2147483647 h 5291"/>
                <a:gd name="T32" fmla="*/ 2147483647 w 10000"/>
                <a:gd name="T33" fmla="*/ 2147483647 h 5291"/>
                <a:gd name="T34" fmla="*/ 2147483647 w 10000"/>
                <a:gd name="T35" fmla="*/ 2147483647 h 5291"/>
                <a:gd name="T36" fmla="*/ 2147483647 w 10000"/>
                <a:gd name="T37" fmla="*/ 2147483647 h 5291"/>
                <a:gd name="T38" fmla="*/ 2147483647 w 10000"/>
                <a:gd name="T39" fmla="*/ 2147483647 h 5291"/>
                <a:gd name="T40" fmla="*/ 2147483647 w 10000"/>
                <a:gd name="T41" fmla="*/ 2147483647 h 5291"/>
                <a:gd name="T42" fmla="*/ 2147483647 w 10000"/>
                <a:gd name="T43" fmla="*/ 2147483647 h 5291"/>
                <a:gd name="T44" fmla="*/ 2147483647 w 10000"/>
                <a:gd name="T45" fmla="*/ 2147483647 h 5291"/>
                <a:gd name="T46" fmla="*/ 2147483647 w 10000"/>
                <a:gd name="T47" fmla="*/ 2147483647 h 5291"/>
                <a:gd name="T48" fmla="*/ 2147483647 w 10000"/>
                <a:gd name="T49" fmla="*/ 2147483647 h 5291"/>
                <a:gd name="T50" fmla="*/ 2147483647 w 10000"/>
                <a:gd name="T51" fmla="*/ 2147483647 h 5291"/>
                <a:gd name="T52" fmla="*/ 2147483647 w 10000"/>
                <a:gd name="T53" fmla="*/ 2147483647 h 5291"/>
                <a:gd name="T54" fmla="*/ 2147483647 w 10000"/>
                <a:gd name="T55" fmla="*/ 2147483647 h 5291"/>
                <a:gd name="T56" fmla="*/ 2147483647 w 10000"/>
                <a:gd name="T57" fmla="*/ 2147483647 h 5291"/>
                <a:gd name="T58" fmla="*/ 2147483647 w 10000"/>
                <a:gd name="T59" fmla="*/ 2147483647 h 5291"/>
                <a:gd name="T60" fmla="*/ 2147483647 w 10000"/>
                <a:gd name="T61" fmla="*/ 2147483647 h 5291"/>
                <a:gd name="T62" fmla="*/ 2147483647 w 10000"/>
                <a:gd name="T63" fmla="*/ 2147483647 h 5291"/>
                <a:gd name="T64" fmla="*/ 2147483647 w 10000"/>
                <a:gd name="T65" fmla="*/ 2147483647 h 5291"/>
                <a:gd name="T66" fmla="*/ 2147483647 w 10000"/>
                <a:gd name="T67" fmla="*/ 2147483647 h 5291"/>
                <a:gd name="T68" fmla="*/ 0 w 10000"/>
                <a:gd name="T69" fmla="*/ 2147483647 h 5291"/>
                <a:gd name="T70" fmla="*/ 2147483647 w 10000"/>
                <a:gd name="T71" fmla="*/ 2147483647 h 5291"/>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10000" h="5291">
                  <a:moveTo>
                    <a:pt x="85" y="2532"/>
                  </a:moveTo>
                  <a:cubicBezTo>
                    <a:pt x="1736" y="3911"/>
                    <a:pt x="7524" y="5298"/>
                    <a:pt x="9958" y="5291"/>
                  </a:cubicBezTo>
                  <a:cubicBezTo>
                    <a:pt x="9989" y="1958"/>
                    <a:pt x="9969" y="3333"/>
                    <a:pt x="10000" y="0"/>
                  </a:cubicBez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IN"/>
            </a:p>
          </p:txBody>
        </p:sp>
        <p:sp>
          <p:nvSpPr>
            <p:cNvPr id="13" name="Freeform 5"/>
            <p:cNvSpPr>
              <a:spLocks/>
            </p:cNvSpPr>
            <p:nvPr/>
          </p:nvSpPr>
          <p:spPr bwMode="gray">
            <a:xfrm rot="-5400000">
              <a:off x="3787244" y="2801721"/>
              <a:ext cx="6053670" cy="1254558"/>
            </a:xfrm>
            <a:custGeom>
              <a:avLst/>
              <a:gdLst>
                <a:gd name="T0" fmla="*/ 0 w 10000"/>
                <a:gd name="T1" fmla="*/ 0 h 8000"/>
                <a:gd name="T2" fmla="*/ 0 w 10000"/>
                <a:gd name="T3" fmla="*/ 2147483647 h 8000"/>
                <a:gd name="T4" fmla="*/ 2147483647 w 10000"/>
                <a:gd name="T5" fmla="*/ 2147483647 h 8000"/>
                <a:gd name="T6" fmla="*/ 2147483647 w 10000"/>
                <a:gd name="T7" fmla="*/ 2147483647 h 8000"/>
                <a:gd name="T8" fmla="*/ 2147483647 w 10000"/>
                <a:gd name="T9" fmla="*/ 2147483647 h 8000"/>
                <a:gd name="T10" fmla="*/ 2147483647 w 10000"/>
                <a:gd name="T11" fmla="*/ 2147483647 h 8000"/>
                <a:gd name="T12" fmla="*/ 2147483647 w 10000"/>
                <a:gd name="T13" fmla="*/ 2147483647 h 8000"/>
                <a:gd name="T14" fmla="*/ 2147483647 w 10000"/>
                <a:gd name="T15" fmla="*/ 2147483647 h 8000"/>
                <a:gd name="T16" fmla="*/ 2147483647 w 10000"/>
                <a:gd name="T17" fmla="*/ 2147483647 h 8000"/>
                <a:gd name="T18" fmla="*/ 2147483647 w 10000"/>
                <a:gd name="T19" fmla="*/ 2147483647 h 8000"/>
                <a:gd name="T20" fmla="*/ 2147483647 w 10000"/>
                <a:gd name="T21" fmla="*/ 2147483647 h 8000"/>
                <a:gd name="T22" fmla="*/ 2147483647 w 10000"/>
                <a:gd name="T23" fmla="*/ 2147483647 h 8000"/>
                <a:gd name="T24" fmla="*/ 2147483647 w 10000"/>
                <a:gd name="T25" fmla="*/ 2147483647 h 8000"/>
                <a:gd name="T26" fmla="*/ 2147483647 w 10000"/>
                <a:gd name="T27" fmla="*/ 2147483647 h 8000"/>
                <a:gd name="T28" fmla="*/ 2147483647 w 10000"/>
                <a:gd name="T29" fmla="*/ 2147483647 h 8000"/>
                <a:gd name="T30" fmla="*/ 2147483647 w 10000"/>
                <a:gd name="T31" fmla="*/ 2147483647 h 8000"/>
                <a:gd name="T32" fmla="*/ 2147483647 w 10000"/>
                <a:gd name="T33" fmla="*/ 2147483647 h 8000"/>
                <a:gd name="T34" fmla="*/ 2147483647 w 10000"/>
                <a:gd name="T35" fmla="*/ 2147483647 h 8000"/>
                <a:gd name="T36" fmla="*/ 2147483647 w 10000"/>
                <a:gd name="T37" fmla="*/ 2147483647 h 8000"/>
                <a:gd name="T38" fmla="*/ 2147483647 w 10000"/>
                <a:gd name="T39" fmla="*/ 2147483647 h 8000"/>
                <a:gd name="T40" fmla="*/ 2147483647 w 10000"/>
                <a:gd name="T41" fmla="*/ 2147483647 h 8000"/>
                <a:gd name="T42" fmla="*/ 2147483647 w 10000"/>
                <a:gd name="T43" fmla="*/ 2147483647 h 8000"/>
                <a:gd name="T44" fmla="*/ 2147483647 w 10000"/>
                <a:gd name="T45" fmla="*/ 2147483647 h 8000"/>
                <a:gd name="T46" fmla="*/ 2147483647 w 10000"/>
                <a:gd name="T47" fmla="*/ 2147483647 h 8000"/>
                <a:gd name="T48" fmla="*/ 2147483647 w 10000"/>
                <a:gd name="T49" fmla="*/ 2147483647 h 8000"/>
                <a:gd name="T50" fmla="*/ 2147483647 w 10000"/>
                <a:gd name="T51" fmla="*/ 2147483647 h 8000"/>
                <a:gd name="T52" fmla="*/ 2147483647 w 10000"/>
                <a:gd name="T53" fmla="*/ 2147483647 h 8000"/>
                <a:gd name="T54" fmla="*/ 2147483647 w 10000"/>
                <a:gd name="T55" fmla="*/ 2147483647 h 8000"/>
                <a:gd name="T56" fmla="*/ 2147483647 w 10000"/>
                <a:gd name="T57" fmla="*/ 2147483647 h 8000"/>
                <a:gd name="T58" fmla="*/ 2147483647 w 10000"/>
                <a:gd name="T59" fmla="*/ 2147483647 h 8000"/>
                <a:gd name="T60" fmla="*/ 2147483647 w 10000"/>
                <a:gd name="T61" fmla="*/ 2147483647 h 8000"/>
                <a:gd name="T62" fmla="*/ 2147483647 w 10000"/>
                <a:gd name="T63" fmla="*/ 2147483647 h 8000"/>
                <a:gd name="T64" fmla="*/ 2147483647 w 10000"/>
                <a:gd name="T65" fmla="*/ 2147483647 h 8000"/>
                <a:gd name="T66" fmla="*/ 2147483647 w 10000"/>
                <a:gd name="T67" fmla="*/ 2147483647 h 8000"/>
                <a:gd name="T68" fmla="*/ 2147483647 w 10000"/>
                <a:gd name="T69" fmla="*/ 2147483647 h 8000"/>
                <a:gd name="T70" fmla="*/ 2147483647 w 10000"/>
                <a:gd name="T71" fmla="*/ 2147483647 h 8000"/>
                <a:gd name="T72" fmla="*/ 2147483647 w 10000"/>
                <a:gd name="T73" fmla="*/ 2147483647 h 8000"/>
                <a:gd name="T74" fmla="*/ 2147483647 w 10000"/>
                <a:gd name="T75" fmla="*/ 2147483647 h 8000"/>
                <a:gd name="T76" fmla="*/ 2147483647 w 10000"/>
                <a:gd name="T77" fmla="*/ 2147483647 h 8000"/>
                <a:gd name="T78" fmla="*/ 2147483647 w 10000"/>
                <a:gd name="T79" fmla="*/ 2147483647 h 8000"/>
                <a:gd name="T80" fmla="*/ 2147483647 w 10000"/>
                <a:gd name="T81" fmla="*/ 2147483647 h 8000"/>
                <a:gd name="T82" fmla="*/ 2147483647 w 10000"/>
                <a:gd name="T83" fmla="*/ 2147483647 h 8000"/>
                <a:gd name="T84" fmla="*/ 2147483647 w 10000"/>
                <a:gd name="T85" fmla="*/ 2147483647 h 8000"/>
                <a:gd name="T86" fmla="*/ 2147483647 w 10000"/>
                <a:gd name="T87" fmla="*/ 2147483647 h 8000"/>
                <a:gd name="T88" fmla="*/ 2147483647 w 10000"/>
                <a:gd name="T89" fmla="*/ 2147483647 h 8000"/>
                <a:gd name="T90" fmla="*/ 2147483647 w 10000"/>
                <a:gd name="T91" fmla="*/ 2147483647 h 8000"/>
                <a:gd name="T92" fmla="*/ 2147483647 w 10000"/>
                <a:gd name="T93" fmla="*/ 2147483647 h 8000"/>
                <a:gd name="T94" fmla="*/ 2147483647 w 10000"/>
                <a:gd name="T95" fmla="*/ 2147483647 h 8000"/>
                <a:gd name="T96" fmla="*/ 2147483647 w 10000"/>
                <a:gd name="T97" fmla="*/ 2147483647 h 8000"/>
                <a:gd name="T98" fmla="*/ 0 w 10000"/>
                <a:gd name="T99" fmla="*/ 0 h 8000"/>
                <a:gd name="T100" fmla="*/ 0 w 10000"/>
                <a:gd name="T101" fmla="*/ 0 h 8000"/>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10000" h="8000">
                  <a:moveTo>
                    <a:pt x="0" y="0"/>
                  </a:moveTo>
                  <a:lnTo>
                    <a:pt x="0" y="7970"/>
                  </a:lnTo>
                  <a:lnTo>
                    <a:pt x="10000" y="8000"/>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IN"/>
            </a:p>
          </p:txBody>
        </p:sp>
        <p:sp>
          <p:nvSpPr>
            <p:cNvPr id="14" name="Freeform 5"/>
            <p:cNvSpPr>
              <a:spLocks noEditPoints="1"/>
            </p:cNvSpPr>
            <p:nvPr/>
          </p:nvSpPr>
          <p:spPr bwMode="gray">
            <a:xfrm>
              <a:off x="0" y="1587"/>
              <a:ext cx="12192000" cy="6856413"/>
            </a:xfrm>
            <a:custGeom>
              <a:avLst/>
              <a:gdLst>
                <a:gd name="T0" fmla="*/ 0 w 15356"/>
                <a:gd name="T1" fmla="*/ 0 h 8638"/>
                <a:gd name="T2" fmla="*/ 0 w 15356"/>
                <a:gd name="T3" fmla="*/ 2147483647 h 8638"/>
                <a:gd name="T4" fmla="*/ 2147483647 w 15356"/>
                <a:gd name="T5" fmla="*/ 2147483647 h 8638"/>
                <a:gd name="T6" fmla="*/ 2147483647 w 15356"/>
                <a:gd name="T7" fmla="*/ 0 h 8638"/>
                <a:gd name="T8" fmla="*/ 0 w 15356"/>
                <a:gd name="T9" fmla="*/ 0 h 8638"/>
                <a:gd name="T10" fmla="*/ 2147483647 w 15356"/>
                <a:gd name="T11" fmla="*/ 2147483647 h 8638"/>
                <a:gd name="T12" fmla="*/ 2147483647 w 15356"/>
                <a:gd name="T13" fmla="*/ 2147483647 h 8638"/>
                <a:gd name="T14" fmla="*/ 2147483647 w 15356"/>
                <a:gd name="T15" fmla="*/ 2147483647 h 8638"/>
                <a:gd name="T16" fmla="*/ 2147483647 w 15356"/>
                <a:gd name="T17" fmla="*/ 2147483647 h 8638"/>
                <a:gd name="T18" fmla="*/ 2147483647 w 15356"/>
                <a:gd name="T19" fmla="*/ 2147483647 h 863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IN"/>
            </a:p>
          </p:txBody>
        </p:sp>
      </p:grpSp>
      <p:sp>
        <p:nvSpPr>
          <p:cNvPr id="15" name="Rectangle 14"/>
          <p:cNvSpPr/>
          <p:nvPr/>
        </p:nvSpPr>
        <p:spPr>
          <a:xfrm>
            <a:off x="10437813"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a:xfrm>
            <a:off x="1154956" y="2677645"/>
            <a:ext cx="4351023" cy="2283824"/>
          </a:xfrm>
        </p:spPr>
        <p:txBody>
          <a:bodyPr/>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6895558" y="2677644"/>
            <a:ext cx="3755379" cy="2283823"/>
          </a:xfrm>
        </p:spPr>
        <p:txBody>
          <a:bodyPr anchor="ctr"/>
          <a:lstStyle>
            <a:lvl1pPr marL="0" indent="0" algn="l">
              <a:buNone/>
              <a:defRPr sz="2000" cap="all">
                <a:solidFill>
                  <a:schemeClr val="accent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16" name="Date Placeholder 3"/>
          <p:cNvSpPr>
            <a:spLocks noGrp="1"/>
          </p:cNvSpPr>
          <p:nvPr>
            <p:ph type="dt" sz="half" idx="10"/>
          </p:nvPr>
        </p:nvSpPr>
        <p:spPr/>
        <p:txBody>
          <a:bodyPr/>
          <a:lstStyle>
            <a:lvl1pPr>
              <a:defRPr/>
            </a:lvl1pPr>
          </a:lstStyle>
          <a:p>
            <a:pPr>
              <a:defRPr/>
            </a:pPr>
            <a:fld id="{0D305845-3765-4F6E-9D14-52B35C051B85}" type="datetime1">
              <a:rPr lang="en-IN" smtClean="0"/>
              <a:t>17-08-2026</a:t>
            </a:fld>
            <a:endParaRPr lang="en-IN"/>
          </a:p>
        </p:txBody>
      </p:sp>
      <p:sp>
        <p:nvSpPr>
          <p:cNvPr id="17" name="Footer Placeholder 4"/>
          <p:cNvSpPr>
            <a:spLocks noGrp="1"/>
          </p:cNvSpPr>
          <p:nvPr>
            <p:ph type="ftr" sz="quarter" idx="11"/>
          </p:nvPr>
        </p:nvSpPr>
        <p:spPr/>
        <p:txBody>
          <a:bodyPr/>
          <a:lstStyle>
            <a:lvl1pPr>
              <a:defRPr/>
            </a:lvl1pPr>
          </a:lstStyle>
          <a:p>
            <a:pPr>
              <a:defRPr/>
            </a:pPr>
            <a:r>
              <a:rPr lang="en-IN" dirty="0"/>
              <a:t>© GST &amp; Indirect Taxes Committee, ICAI</a:t>
            </a:r>
          </a:p>
        </p:txBody>
      </p:sp>
      <p:sp>
        <p:nvSpPr>
          <p:cNvPr id="18" name="Slide Number Placeholder 5"/>
          <p:cNvSpPr>
            <a:spLocks noGrp="1"/>
          </p:cNvSpPr>
          <p:nvPr>
            <p:ph type="sldNum" sz="quarter" idx="12"/>
          </p:nvPr>
        </p:nvSpPr>
        <p:spPr/>
        <p:txBody>
          <a:bodyPr/>
          <a:lstStyle>
            <a:lvl1pPr>
              <a:defRPr/>
            </a:lvl1pPr>
          </a:lstStyle>
          <a:p>
            <a:fld id="{8CBF270C-5A2D-43E7-8B94-5AC427E345A5}" type="slidenum">
              <a:rPr lang="en-IN" altLang="en-US"/>
              <a:pPr/>
              <a:t>‹#›</a:t>
            </a:fld>
            <a:endParaRPr lang="en-IN" altLang="en-US"/>
          </a:p>
        </p:txBody>
      </p:sp>
    </p:spTree>
    <p:extLst>
      <p:ext uri="{BB962C8B-B14F-4D97-AF65-F5344CB8AC3E}">
        <p14:creationId xmlns:p14="http://schemas.microsoft.com/office/powerpoint/2010/main" val="213588402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1154954" y="2603500"/>
            <a:ext cx="4825158" cy="3416301"/>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208712" y="2603500"/>
            <a:ext cx="4825159" cy="3416300"/>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3"/>
          <p:cNvSpPr>
            <a:spLocks noGrp="1"/>
          </p:cNvSpPr>
          <p:nvPr>
            <p:ph type="dt" sz="half" idx="10"/>
          </p:nvPr>
        </p:nvSpPr>
        <p:spPr/>
        <p:txBody>
          <a:bodyPr/>
          <a:lstStyle>
            <a:lvl1pPr>
              <a:defRPr/>
            </a:lvl1pPr>
          </a:lstStyle>
          <a:p>
            <a:pPr>
              <a:defRPr/>
            </a:pPr>
            <a:fld id="{9FF16077-C088-458C-AAD6-9C950294B45C}" type="datetime1">
              <a:rPr lang="en-IN" smtClean="0"/>
              <a:t>17-08-2026</a:t>
            </a:fld>
            <a:endParaRPr lang="en-IN"/>
          </a:p>
        </p:txBody>
      </p:sp>
      <p:sp>
        <p:nvSpPr>
          <p:cNvPr id="6" name="Footer Placeholder 4"/>
          <p:cNvSpPr>
            <a:spLocks noGrp="1"/>
          </p:cNvSpPr>
          <p:nvPr>
            <p:ph type="ftr" sz="quarter" idx="11"/>
          </p:nvPr>
        </p:nvSpPr>
        <p:spPr/>
        <p:txBody>
          <a:bodyPr/>
          <a:lstStyle>
            <a:lvl1pPr>
              <a:defRPr/>
            </a:lvl1pPr>
          </a:lstStyle>
          <a:p>
            <a:pPr>
              <a:defRPr/>
            </a:pPr>
            <a:r>
              <a:rPr lang="en-IN" dirty="0"/>
              <a:t>© GST &amp; Indirect Taxes Committee, ICAI</a:t>
            </a:r>
          </a:p>
        </p:txBody>
      </p:sp>
      <p:sp>
        <p:nvSpPr>
          <p:cNvPr id="7" name="Slide Number Placeholder 5"/>
          <p:cNvSpPr>
            <a:spLocks noGrp="1"/>
          </p:cNvSpPr>
          <p:nvPr>
            <p:ph type="sldNum" sz="quarter" idx="12"/>
          </p:nvPr>
        </p:nvSpPr>
        <p:spPr/>
        <p:txBody>
          <a:bodyPr/>
          <a:lstStyle>
            <a:lvl1pPr>
              <a:defRPr/>
            </a:lvl1pPr>
          </a:lstStyle>
          <a:p>
            <a:fld id="{4503B3EB-7618-47C5-B09B-39E4155F9D28}" type="slidenum">
              <a:rPr lang="en-IN" altLang="en-US"/>
              <a:pPr/>
              <a:t>‹#›</a:t>
            </a:fld>
            <a:endParaRPr lang="en-IN" altLang="en-US"/>
          </a:p>
        </p:txBody>
      </p:sp>
      <p:pic>
        <p:nvPicPr>
          <p:cNvPr id="8" name="Picture 7" descr="A blue and red logo with a white eagle and a blue circle&#10;&#10;Description automatically generated">
            <a:extLst>
              <a:ext uri="{FF2B5EF4-FFF2-40B4-BE49-F238E27FC236}">
                <a16:creationId xmlns:a16="http://schemas.microsoft.com/office/drawing/2014/main" id="{A5C9A4A6-1185-CC45-1991-DD6A804CA77A}"/>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533592" y="192512"/>
            <a:ext cx="648000" cy="665345"/>
          </a:xfrm>
          <a:prstGeom prst="rect">
            <a:avLst/>
          </a:prstGeom>
        </p:spPr>
      </p:pic>
    </p:spTree>
    <p:extLst>
      <p:ext uri="{BB962C8B-B14F-4D97-AF65-F5344CB8AC3E}">
        <p14:creationId xmlns:p14="http://schemas.microsoft.com/office/powerpoint/2010/main" val="174962422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1154954" y="2603500"/>
            <a:ext cx="4825157"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154954" y="3179762"/>
            <a:ext cx="4825158" cy="2840039"/>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208712" y="2603500"/>
            <a:ext cx="4825159"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208710" y="3179762"/>
            <a:ext cx="4825159" cy="2840039"/>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3"/>
          <p:cNvSpPr>
            <a:spLocks noGrp="1"/>
          </p:cNvSpPr>
          <p:nvPr>
            <p:ph type="dt" sz="half" idx="10"/>
          </p:nvPr>
        </p:nvSpPr>
        <p:spPr/>
        <p:txBody>
          <a:bodyPr/>
          <a:lstStyle>
            <a:lvl1pPr>
              <a:defRPr/>
            </a:lvl1pPr>
          </a:lstStyle>
          <a:p>
            <a:pPr>
              <a:defRPr/>
            </a:pPr>
            <a:fld id="{CF186836-DB50-4054-A627-F12BFDC0F28F}" type="datetime1">
              <a:rPr lang="en-IN" smtClean="0"/>
              <a:t>17-08-2026</a:t>
            </a:fld>
            <a:endParaRPr lang="en-IN"/>
          </a:p>
        </p:txBody>
      </p:sp>
      <p:sp>
        <p:nvSpPr>
          <p:cNvPr id="8" name="Footer Placeholder 4"/>
          <p:cNvSpPr>
            <a:spLocks noGrp="1"/>
          </p:cNvSpPr>
          <p:nvPr>
            <p:ph type="ftr" sz="quarter" idx="11"/>
          </p:nvPr>
        </p:nvSpPr>
        <p:spPr/>
        <p:txBody>
          <a:bodyPr/>
          <a:lstStyle>
            <a:lvl1pPr>
              <a:defRPr/>
            </a:lvl1pPr>
          </a:lstStyle>
          <a:p>
            <a:pPr>
              <a:defRPr/>
            </a:pPr>
            <a:r>
              <a:rPr lang="en-IN" dirty="0"/>
              <a:t>© GST &amp; Indirect Taxes Committee, ICAI</a:t>
            </a:r>
          </a:p>
        </p:txBody>
      </p:sp>
      <p:sp>
        <p:nvSpPr>
          <p:cNvPr id="9" name="Slide Number Placeholder 5"/>
          <p:cNvSpPr>
            <a:spLocks noGrp="1"/>
          </p:cNvSpPr>
          <p:nvPr>
            <p:ph type="sldNum" sz="quarter" idx="12"/>
          </p:nvPr>
        </p:nvSpPr>
        <p:spPr/>
        <p:txBody>
          <a:bodyPr/>
          <a:lstStyle>
            <a:lvl1pPr>
              <a:defRPr/>
            </a:lvl1pPr>
          </a:lstStyle>
          <a:p>
            <a:fld id="{65701AC4-7F4B-4F10-8554-56837FEC1657}" type="slidenum">
              <a:rPr lang="en-IN" altLang="en-US"/>
              <a:pPr/>
              <a:t>‹#›</a:t>
            </a:fld>
            <a:endParaRPr lang="en-IN" altLang="en-US"/>
          </a:p>
        </p:txBody>
      </p:sp>
      <p:pic>
        <p:nvPicPr>
          <p:cNvPr id="10" name="Picture 9" descr="A blue and red logo with a white eagle and a blue circle&#10;&#10;Description automatically generated">
            <a:extLst>
              <a:ext uri="{FF2B5EF4-FFF2-40B4-BE49-F238E27FC236}">
                <a16:creationId xmlns:a16="http://schemas.microsoft.com/office/drawing/2014/main" id="{1D75D3EB-EACC-9353-333C-78107C97D4EB}"/>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533592" y="192512"/>
            <a:ext cx="648000" cy="665345"/>
          </a:xfrm>
          <a:prstGeom prst="rect">
            <a:avLst/>
          </a:prstGeom>
        </p:spPr>
      </p:pic>
    </p:spTree>
    <p:extLst>
      <p:ext uri="{BB962C8B-B14F-4D97-AF65-F5344CB8AC3E}">
        <p14:creationId xmlns:p14="http://schemas.microsoft.com/office/powerpoint/2010/main" val="238759571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3"/>
          <p:cNvSpPr>
            <a:spLocks noGrp="1"/>
          </p:cNvSpPr>
          <p:nvPr>
            <p:ph type="dt" sz="half" idx="10"/>
          </p:nvPr>
        </p:nvSpPr>
        <p:spPr/>
        <p:txBody>
          <a:bodyPr/>
          <a:lstStyle>
            <a:lvl1pPr>
              <a:defRPr/>
            </a:lvl1pPr>
          </a:lstStyle>
          <a:p>
            <a:pPr>
              <a:defRPr/>
            </a:pPr>
            <a:fld id="{14C4412F-B3EE-4515-A793-E6639EE299B7}" type="datetime1">
              <a:rPr lang="en-IN" smtClean="0"/>
              <a:t>17-08-2026</a:t>
            </a:fld>
            <a:endParaRPr lang="en-IN"/>
          </a:p>
        </p:txBody>
      </p:sp>
      <p:sp>
        <p:nvSpPr>
          <p:cNvPr id="4" name="Footer Placeholder 4"/>
          <p:cNvSpPr>
            <a:spLocks noGrp="1"/>
          </p:cNvSpPr>
          <p:nvPr>
            <p:ph type="ftr" sz="quarter" idx="11"/>
          </p:nvPr>
        </p:nvSpPr>
        <p:spPr/>
        <p:txBody>
          <a:bodyPr/>
          <a:lstStyle>
            <a:lvl1pPr>
              <a:defRPr/>
            </a:lvl1pPr>
          </a:lstStyle>
          <a:p>
            <a:pPr>
              <a:defRPr/>
            </a:pPr>
            <a:r>
              <a:rPr lang="en-IN" dirty="0"/>
              <a:t>© GST &amp; Indirect Taxes Committee, ICAI</a:t>
            </a:r>
          </a:p>
        </p:txBody>
      </p:sp>
      <p:sp>
        <p:nvSpPr>
          <p:cNvPr id="5" name="Slide Number Placeholder 5"/>
          <p:cNvSpPr>
            <a:spLocks noGrp="1"/>
          </p:cNvSpPr>
          <p:nvPr>
            <p:ph type="sldNum" sz="quarter" idx="12"/>
          </p:nvPr>
        </p:nvSpPr>
        <p:spPr/>
        <p:txBody>
          <a:bodyPr/>
          <a:lstStyle>
            <a:lvl1pPr>
              <a:defRPr/>
            </a:lvl1pPr>
          </a:lstStyle>
          <a:p>
            <a:fld id="{2C90AAB0-06BA-408B-B768-9CA9371867E2}" type="slidenum">
              <a:rPr lang="en-IN" altLang="en-US"/>
              <a:pPr/>
              <a:t>‹#›</a:t>
            </a:fld>
            <a:endParaRPr lang="en-IN" altLang="en-US"/>
          </a:p>
        </p:txBody>
      </p:sp>
      <p:pic>
        <p:nvPicPr>
          <p:cNvPr id="6" name="Picture 5" descr="A blue and red logo with a white eagle and a blue circle&#10;&#10;Description automatically generated">
            <a:extLst>
              <a:ext uri="{FF2B5EF4-FFF2-40B4-BE49-F238E27FC236}">
                <a16:creationId xmlns:a16="http://schemas.microsoft.com/office/drawing/2014/main" id="{B4A0A36F-C329-50ED-3A29-F5C389D8A3B4}"/>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533592" y="192512"/>
            <a:ext cx="648000" cy="665345"/>
          </a:xfrm>
          <a:prstGeom prst="rect">
            <a:avLst/>
          </a:prstGeom>
        </p:spPr>
      </p:pic>
    </p:spTree>
    <p:extLst>
      <p:ext uri="{BB962C8B-B14F-4D97-AF65-F5344CB8AC3E}">
        <p14:creationId xmlns:p14="http://schemas.microsoft.com/office/powerpoint/2010/main" val="320379915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Rectangle 1"/>
          <p:cNvSpPr/>
          <p:nvPr/>
        </p:nvSpPr>
        <p:spPr>
          <a:xfrm>
            <a:off x="10437813"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3" name="Date Placeholder 1"/>
          <p:cNvSpPr>
            <a:spLocks noGrp="1"/>
          </p:cNvSpPr>
          <p:nvPr>
            <p:ph type="dt" sz="half" idx="10"/>
          </p:nvPr>
        </p:nvSpPr>
        <p:spPr/>
        <p:txBody>
          <a:bodyPr/>
          <a:lstStyle>
            <a:lvl1pPr>
              <a:defRPr/>
            </a:lvl1pPr>
          </a:lstStyle>
          <a:p>
            <a:pPr>
              <a:defRPr/>
            </a:pPr>
            <a:fld id="{7B69D223-8597-4FD9-8E9E-8043FDEAD7D9}" type="datetime1">
              <a:rPr lang="en-IN" smtClean="0"/>
              <a:t>17-08-2026</a:t>
            </a:fld>
            <a:endParaRPr lang="en-IN"/>
          </a:p>
        </p:txBody>
      </p:sp>
      <p:sp>
        <p:nvSpPr>
          <p:cNvPr id="4" name="Footer Placeholder 2"/>
          <p:cNvSpPr>
            <a:spLocks noGrp="1"/>
          </p:cNvSpPr>
          <p:nvPr>
            <p:ph type="ftr" sz="quarter" idx="11"/>
          </p:nvPr>
        </p:nvSpPr>
        <p:spPr/>
        <p:txBody>
          <a:bodyPr/>
          <a:lstStyle>
            <a:lvl1pPr>
              <a:defRPr>
                <a:solidFill>
                  <a:schemeClr val="tx2">
                    <a:lumMod val="75000"/>
                  </a:schemeClr>
                </a:solidFill>
              </a:defRPr>
            </a:lvl1pPr>
          </a:lstStyle>
          <a:p>
            <a:pPr>
              <a:defRPr/>
            </a:pPr>
            <a:r>
              <a:rPr lang="en-IN" dirty="0"/>
              <a:t>© GST &amp; Indirect Taxes Committee, ICAI</a:t>
            </a:r>
          </a:p>
        </p:txBody>
      </p:sp>
      <p:sp>
        <p:nvSpPr>
          <p:cNvPr id="5" name="Slide Number Placeholder 3"/>
          <p:cNvSpPr>
            <a:spLocks noGrp="1"/>
          </p:cNvSpPr>
          <p:nvPr>
            <p:ph type="sldNum" sz="quarter" idx="12"/>
          </p:nvPr>
        </p:nvSpPr>
        <p:spPr/>
        <p:txBody>
          <a:bodyPr/>
          <a:lstStyle>
            <a:lvl1pPr>
              <a:defRPr/>
            </a:lvl1pPr>
          </a:lstStyle>
          <a:p>
            <a:fld id="{6E308EC4-0D99-442D-8A6F-394856BF0B90}" type="slidenum">
              <a:rPr lang="en-IN" altLang="en-US"/>
              <a:pPr/>
              <a:t>‹#›</a:t>
            </a:fld>
            <a:endParaRPr lang="en-IN" altLang="en-US"/>
          </a:p>
        </p:txBody>
      </p:sp>
      <p:pic>
        <p:nvPicPr>
          <p:cNvPr id="8" name="Picture 7" descr="A logo of a bird&#10;&#10;AI-generated content may be incorrect.">
            <a:extLst>
              <a:ext uri="{FF2B5EF4-FFF2-40B4-BE49-F238E27FC236}">
                <a16:creationId xmlns:a16="http://schemas.microsoft.com/office/drawing/2014/main" id="{C2FDD104-546C-E016-A2D9-3D86C040CD55}"/>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32175" y="13146"/>
            <a:ext cx="2241851" cy="1050479"/>
          </a:xfrm>
          <a:prstGeom prst="rect">
            <a:avLst/>
          </a:prstGeom>
        </p:spPr>
      </p:pic>
    </p:spTree>
    <p:extLst>
      <p:ext uri="{BB962C8B-B14F-4D97-AF65-F5344CB8AC3E}">
        <p14:creationId xmlns:p14="http://schemas.microsoft.com/office/powerpoint/2010/main" val="348970392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grpSp>
        <p:nvGrpSpPr>
          <p:cNvPr id="5" name="Group 23"/>
          <p:cNvGrpSpPr>
            <a:grpSpLocks/>
          </p:cNvGrpSpPr>
          <p:nvPr/>
        </p:nvGrpSpPr>
        <p:grpSpPr bwMode="auto">
          <a:xfrm>
            <a:off x="0" y="-1588"/>
            <a:ext cx="12192000" cy="6865938"/>
            <a:chOff x="0" y="-2373"/>
            <a:chExt cx="12192000" cy="6867027"/>
          </a:xfrm>
        </p:grpSpPr>
        <p:sp>
          <p:nvSpPr>
            <p:cNvPr id="6" name="Rectangle 5"/>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7" name="Oval 6"/>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8" name="Oval 7"/>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9" name="Oval 8"/>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0" name="Oval 9"/>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1" name="Oval 10"/>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2" name="Rectangle 11"/>
            <p:cNvSpPr/>
            <p:nvPr/>
          </p:nvSpPr>
          <p:spPr>
            <a:xfrm>
              <a:off x="5713413" y="402504"/>
              <a:ext cx="6054725" cy="6054098"/>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13" name="Freeform 5"/>
            <p:cNvSpPr>
              <a:spLocks/>
            </p:cNvSpPr>
            <p:nvPr/>
          </p:nvSpPr>
          <p:spPr bwMode="gray">
            <a:xfrm rot="-5677511">
              <a:off x="3140485" y="1826078"/>
              <a:ext cx="3299407" cy="440924"/>
            </a:xfrm>
            <a:custGeom>
              <a:avLst/>
              <a:gdLst>
                <a:gd name="T0" fmla="*/ 2147483647 w 10000"/>
                <a:gd name="T1" fmla="*/ 2147483647 h 5291"/>
                <a:gd name="T2" fmla="*/ 2147483647 w 10000"/>
                <a:gd name="T3" fmla="*/ 2147483647 h 5291"/>
                <a:gd name="T4" fmla="*/ 2147483647 w 10000"/>
                <a:gd name="T5" fmla="*/ 0 h 5291"/>
                <a:gd name="T6" fmla="*/ 2147483647 w 10000"/>
                <a:gd name="T7" fmla="*/ 0 h 5291"/>
                <a:gd name="T8" fmla="*/ 2147483647 w 10000"/>
                <a:gd name="T9" fmla="*/ 2147483647 h 5291"/>
                <a:gd name="T10" fmla="*/ 2147483647 w 10000"/>
                <a:gd name="T11" fmla="*/ 2147483647 h 5291"/>
                <a:gd name="T12" fmla="*/ 2147483647 w 10000"/>
                <a:gd name="T13" fmla="*/ 2147483647 h 5291"/>
                <a:gd name="T14" fmla="*/ 2147483647 w 10000"/>
                <a:gd name="T15" fmla="*/ 2147483647 h 5291"/>
                <a:gd name="T16" fmla="*/ 2147483647 w 10000"/>
                <a:gd name="T17" fmla="*/ 2147483647 h 5291"/>
                <a:gd name="T18" fmla="*/ 2147483647 w 10000"/>
                <a:gd name="T19" fmla="*/ 2147483647 h 5291"/>
                <a:gd name="T20" fmla="*/ 2147483647 w 10000"/>
                <a:gd name="T21" fmla="*/ 2147483647 h 5291"/>
                <a:gd name="T22" fmla="*/ 2147483647 w 10000"/>
                <a:gd name="T23" fmla="*/ 2147483647 h 5291"/>
                <a:gd name="T24" fmla="*/ 2147483647 w 10000"/>
                <a:gd name="T25" fmla="*/ 2147483647 h 5291"/>
                <a:gd name="T26" fmla="*/ 2147483647 w 10000"/>
                <a:gd name="T27" fmla="*/ 2147483647 h 5291"/>
                <a:gd name="T28" fmla="*/ 2147483647 w 10000"/>
                <a:gd name="T29" fmla="*/ 2147483647 h 5291"/>
                <a:gd name="T30" fmla="*/ 2147483647 w 10000"/>
                <a:gd name="T31" fmla="*/ 2147483647 h 5291"/>
                <a:gd name="T32" fmla="*/ 2147483647 w 10000"/>
                <a:gd name="T33" fmla="*/ 2147483647 h 5291"/>
                <a:gd name="T34" fmla="*/ 2147483647 w 10000"/>
                <a:gd name="T35" fmla="*/ 2147483647 h 5291"/>
                <a:gd name="T36" fmla="*/ 2147483647 w 10000"/>
                <a:gd name="T37" fmla="*/ 2147483647 h 5291"/>
                <a:gd name="T38" fmla="*/ 2147483647 w 10000"/>
                <a:gd name="T39" fmla="*/ 2147483647 h 5291"/>
                <a:gd name="T40" fmla="*/ 2147483647 w 10000"/>
                <a:gd name="T41" fmla="*/ 2147483647 h 5291"/>
                <a:gd name="T42" fmla="*/ 2147483647 w 10000"/>
                <a:gd name="T43" fmla="*/ 2147483647 h 5291"/>
                <a:gd name="T44" fmla="*/ 2147483647 w 10000"/>
                <a:gd name="T45" fmla="*/ 2147483647 h 5291"/>
                <a:gd name="T46" fmla="*/ 2147483647 w 10000"/>
                <a:gd name="T47" fmla="*/ 2147483647 h 5291"/>
                <a:gd name="T48" fmla="*/ 2147483647 w 10000"/>
                <a:gd name="T49" fmla="*/ 2147483647 h 5291"/>
                <a:gd name="T50" fmla="*/ 2147483647 w 10000"/>
                <a:gd name="T51" fmla="*/ 2147483647 h 5291"/>
                <a:gd name="T52" fmla="*/ 2147483647 w 10000"/>
                <a:gd name="T53" fmla="*/ 2147483647 h 5291"/>
                <a:gd name="T54" fmla="*/ 2147483647 w 10000"/>
                <a:gd name="T55" fmla="*/ 2147483647 h 5291"/>
                <a:gd name="T56" fmla="*/ 2147483647 w 10000"/>
                <a:gd name="T57" fmla="*/ 2147483647 h 5291"/>
                <a:gd name="T58" fmla="*/ 2147483647 w 10000"/>
                <a:gd name="T59" fmla="*/ 2147483647 h 5291"/>
                <a:gd name="T60" fmla="*/ 2147483647 w 10000"/>
                <a:gd name="T61" fmla="*/ 2147483647 h 5291"/>
                <a:gd name="T62" fmla="*/ 2147483647 w 10000"/>
                <a:gd name="T63" fmla="*/ 2147483647 h 5291"/>
                <a:gd name="T64" fmla="*/ 2147483647 w 10000"/>
                <a:gd name="T65" fmla="*/ 2147483647 h 5291"/>
                <a:gd name="T66" fmla="*/ 2147483647 w 10000"/>
                <a:gd name="T67" fmla="*/ 2147483647 h 5291"/>
                <a:gd name="T68" fmla="*/ 0 w 10000"/>
                <a:gd name="T69" fmla="*/ 2147483647 h 5291"/>
                <a:gd name="T70" fmla="*/ 2147483647 w 10000"/>
                <a:gd name="T71" fmla="*/ 2147483647 h 5291"/>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10000" h="5291">
                  <a:moveTo>
                    <a:pt x="85" y="2532"/>
                  </a:moveTo>
                  <a:cubicBezTo>
                    <a:pt x="1736" y="3911"/>
                    <a:pt x="7524" y="5298"/>
                    <a:pt x="9958" y="5291"/>
                  </a:cubicBezTo>
                  <a:cubicBezTo>
                    <a:pt x="9989" y="1958"/>
                    <a:pt x="9969" y="3333"/>
                    <a:pt x="10000" y="0"/>
                  </a:cubicBez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IN"/>
            </a:p>
          </p:txBody>
        </p:sp>
        <p:sp>
          <p:nvSpPr>
            <p:cNvPr id="14" name="Freeform 5"/>
            <p:cNvSpPr>
              <a:spLocks/>
            </p:cNvSpPr>
            <p:nvPr/>
          </p:nvSpPr>
          <p:spPr bwMode="gray">
            <a:xfrm rot="-5400000">
              <a:off x="2229377" y="2801721"/>
              <a:ext cx="6053670" cy="1254558"/>
            </a:xfrm>
            <a:custGeom>
              <a:avLst/>
              <a:gdLst>
                <a:gd name="T0" fmla="*/ 0 w 10000"/>
                <a:gd name="T1" fmla="*/ 0 h 8000"/>
                <a:gd name="T2" fmla="*/ 0 w 10000"/>
                <a:gd name="T3" fmla="*/ 2147483647 h 8000"/>
                <a:gd name="T4" fmla="*/ 2147483647 w 10000"/>
                <a:gd name="T5" fmla="*/ 2147483647 h 8000"/>
                <a:gd name="T6" fmla="*/ 2147483647 w 10000"/>
                <a:gd name="T7" fmla="*/ 2147483647 h 8000"/>
                <a:gd name="T8" fmla="*/ 2147483647 w 10000"/>
                <a:gd name="T9" fmla="*/ 2147483647 h 8000"/>
                <a:gd name="T10" fmla="*/ 2147483647 w 10000"/>
                <a:gd name="T11" fmla="*/ 2147483647 h 8000"/>
                <a:gd name="T12" fmla="*/ 2147483647 w 10000"/>
                <a:gd name="T13" fmla="*/ 2147483647 h 8000"/>
                <a:gd name="T14" fmla="*/ 2147483647 w 10000"/>
                <a:gd name="T15" fmla="*/ 2147483647 h 8000"/>
                <a:gd name="T16" fmla="*/ 2147483647 w 10000"/>
                <a:gd name="T17" fmla="*/ 2147483647 h 8000"/>
                <a:gd name="T18" fmla="*/ 2147483647 w 10000"/>
                <a:gd name="T19" fmla="*/ 2147483647 h 8000"/>
                <a:gd name="T20" fmla="*/ 2147483647 w 10000"/>
                <a:gd name="T21" fmla="*/ 2147483647 h 8000"/>
                <a:gd name="T22" fmla="*/ 2147483647 w 10000"/>
                <a:gd name="T23" fmla="*/ 2147483647 h 8000"/>
                <a:gd name="T24" fmla="*/ 2147483647 w 10000"/>
                <a:gd name="T25" fmla="*/ 2147483647 h 8000"/>
                <a:gd name="T26" fmla="*/ 2147483647 w 10000"/>
                <a:gd name="T27" fmla="*/ 2147483647 h 8000"/>
                <a:gd name="T28" fmla="*/ 2147483647 w 10000"/>
                <a:gd name="T29" fmla="*/ 2147483647 h 8000"/>
                <a:gd name="T30" fmla="*/ 2147483647 w 10000"/>
                <a:gd name="T31" fmla="*/ 2147483647 h 8000"/>
                <a:gd name="T32" fmla="*/ 2147483647 w 10000"/>
                <a:gd name="T33" fmla="*/ 2147483647 h 8000"/>
                <a:gd name="T34" fmla="*/ 2147483647 w 10000"/>
                <a:gd name="T35" fmla="*/ 2147483647 h 8000"/>
                <a:gd name="T36" fmla="*/ 2147483647 w 10000"/>
                <a:gd name="T37" fmla="*/ 2147483647 h 8000"/>
                <a:gd name="T38" fmla="*/ 2147483647 w 10000"/>
                <a:gd name="T39" fmla="*/ 2147483647 h 8000"/>
                <a:gd name="T40" fmla="*/ 2147483647 w 10000"/>
                <a:gd name="T41" fmla="*/ 2147483647 h 8000"/>
                <a:gd name="T42" fmla="*/ 2147483647 w 10000"/>
                <a:gd name="T43" fmla="*/ 2147483647 h 8000"/>
                <a:gd name="T44" fmla="*/ 2147483647 w 10000"/>
                <a:gd name="T45" fmla="*/ 2147483647 h 8000"/>
                <a:gd name="T46" fmla="*/ 2147483647 w 10000"/>
                <a:gd name="T47" fmla="*/ 2147483647 h 8000"/>
                <a:gd name="T48" fmla="*/ 2147483647 w 10000"/>
                <a:gd name="T49" fmla="*/ 2147483647 h 8000"/>
                <a:gd name="T50" fmla="*/ 2147483647 w 10000"/>
                <a:gd name="T51" fmla="*/ 2147483647 h 8000"/>
                <a:gd name="T52" fmla="*/ 2147483647 w 10000"/>
                <a:gd name="T53" fmla="*/ 2147483647 h 8000"/>
                <a:gd name="T54" fmla="*/ 2147483647 w 10000"/>
                <a:gd name="T55" fmla="*/ 2147483647 h 8000"/>
                <a:gd name="T56" fmla="*/ 2147483647 w 10000"/>
                <a:gd name="T57" fmla="*/ 2147483647 h 8000"/>
                <a:gd name="T58" fmla="*/ 2147483647 w 10000"/>
                <a:gd name="T59" fmla="*/ 2147483647 h 8000"/>
                <a:gd name="T60" fmla="*/ 2147483647 w 10000"/>
                <a:gd name="T61" fmla="*/ 2147483647 h 8000"/>
                <a:gd name="T62" fmla="*/ 2147483647 w 10000"/>
                <a:gd name="T63" fmla="*/ 2147483647 h 8000"/>
                <a:gd name="T64" fmla="*/ 2147483647 w 10000"/>
                <a:gd name="T65" fmla="*/ 2147483647 h 8000"/>
                <a:gd name="T66" fmla="*/ 2147483647 w 10000"/>
                <a:gd name="T67" fmla="*/ 2147483647 h 8000"/>
                <a:gd name="T68" fmla="*/ 2147483647 w 10000"/>
                <a:gd name="T69" fmla="*/ 2147483647 h 8000"/>
                <a:gd name="T70" fmla="*/ 2147483647 w 10000"/>
                <a:gd name="T71" fmla="*/ 2147483647 h 8000"/>
                <a:gd name="T72" fmla="*/ 2147483647 w 10000"/>
                <a:gd name="T73" fmla="*/ 2147483647 h 8000"/>
                <a:gd name="T74" fmla="*/ 2147483647 w 10000"/>
                <a:gd name="T75" fmla="*/ 2147483647 h 8000"/>
                <a:gd name="T76" fmla="*/ 2147483647 w 10000"/>
                <a:gd name="T77" fmla="*/ 2147483647 h 8000"/>
                <a:gd name="T78" fmla="*/ 2147483647 w 10000"/>
                <a:gd name="T79" fmla="*/ 2147483647 h 8000"/>
                <a:gd name="T80" fmla="*/ 2147483647 w 10000"/>
                <a:gd name="T81" fmla="*/ 2147483647 h 8000"/>
                <a:gd name="T82" fmla="*/ 2147483647 w 10000"/>
                <a:gd name="T83" fmla="*/ 2147483647 h 8000"/>
                <a:gd name="T84" fmla="*/ 2147483647 w 10000"/>
                <a:gd name="T85" fmla="*/ 2147483647 h 8000"/>
                <a:gd name="T86" fmla="*/ 2147483647 w 10000"/>
                <a:gd name="T87" fmla="*/ 2147483647 h 8000"/>
                <a:gd name="T88" fmla="*/ 2147483647 w 10000"/>
                <a:gd name="T89" fmla="*/ 2147483647 h 8000"/>
                <a:gd name="T90" fmla="*/ 2147483647 w 10000"/>
                <a:gd name="T91" fmla="*/ 2147483647 h 8000"/>
                <a:gd name="T92" fmla="*/ 2147483647 w 10000"/>
                <a:gd name="T93" fmla="*/ 2147483647 h 8000"/>
                <a:gd name="T94" fmla="*/ 2147483647 w 10000"/>
                <a:gd name="T95" fmla="*/ 2147483647 h 8000"/>
                <a:gd name="T96" fmla="*/ 2147483647 w 10000"/>
                <a:gd name="T97" fmla="*/ 2147483647 h 8000"/>
                <a:gd name="T98" fmla="*/ 0 w 10000"/>
                <a:gd name="T99" fmla="*/ 0 h 8000"/>
                <a:gd name="T100" fmla="*/ 0 w 10000"/>
                <a:gd name="T101" fmla="*/ 0 h 8000"/>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10000" h="8000">
                  <a:moveTo>
                    <a:pt x="0" y="0"/>
                  </a:moveTo>
                  <a:lnTo>
                    <a:pt x="0" y="7970"/>
                  </a:lnTo>
                  <a:lnTo>
                    <a:pt x="10000" y="8000"/>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IN"/>
            </a:p>
          </p:txBody>
        </p:sp>
        <p:sp>
          <p:nvSpPr>
            <p:cNvPr id="15" name="Freeform 5"/>
            <p:cNvSpPr>
              <a:spLocks noEditPoints="1"/>
            </p:cNvSpPr>
            <p:nvPr/>
          </p:nvSpPr>
          <p:spPr bwMode="gray">
            <a:xfrm>
              <a:off x="0" y="1587"/>
              <a:ext cx="12192000" cy="6856413"/>
            </a:xfrm>
            <a:custGeom>
              <a:avLst/>
              <a:gdLst>
                <a:gd name="T0" fmla="*/ 0 w 15356"/>
                <a:gd name="T1" fmla="*/ 0 h 8638"/>
                <a:gd name="T2" fmla="*/ 0 w 15356"/>
                <a:gd name="T3" fmla="*/ 2147483647 h 8638"/>
                <a:gd name="T4" fmla="*/ 2147483647 w 15356"/>
                <a:gd name="T5" fmla="*/ 2147483647 h 8638"/>
                <a:gd name="T6" fmla="*/ 2147483647 w 15356"/>
                <a:gd name="T7" fmla="*/ 0 h 8638"/>
                <a:gd name="T8" fmla="*/ 0 w 15356"/>
                <a:gd name="T9" fmla="*/ 0 h 8638"/>
                <a:gd name="T10" fmla="*/ 2147483647 w 15356"/>
                <a:gd name="T11" fmla="*/ 2147483647 h 8638"/>
                <a:gd name="T12" fmla="*/ 2147483647 w 15356"/>
                <a:gd name="T13" fmla="*/ 2147483647 h 8638"/>
                <a:gd name="T14" fmla="*/ 2147483647 w 15356"/>
                <a:gd name="T15" fmla="*/ 2147483647 h 8638"/>
                <a:gd name="T16" fmla="*/ 2147483647 w 15356"/>
                <a:gd name="T17" fmla="*/ 2147483647 h 8638"/>
                <a:gd name="T18" fmla="*/ 2147483647 w 15356"/>
                <a:gd name="T19" fmla="*/ 2147483647 h 863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IN"/>
            </a:p>
          </p:txBody>
        </p:sp>
      </p:grpSp>
      <p:sp>
        <p:nvSpPr>
          <p:cNvPr id="16" name="Rectangle 15"/>
          <p:cNvSpPr/>
          <p:nvPr/>
        </p:nvSpPr>
        <p:spPr>
          <a:xfrm>
            <a:off x="10437813"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a:xfrm>
            <a:off x="1154954" y="1295400"/>
            <a:ext cx="2793159" cy="1600200"/>
          </a:xfrm>
        </p:spPr>
        <p:txBody>
          <a:bodyPr anchor="b"/>
          <a:lstStyle>
            <a:lvl1pPr algn="l">
              <a:defRPr sz="2400" b="0"/>
            </a:lvl1pPr>
          </a:lstStyle>
          <a:p>
            <a:r>
              <a:rPr lang="en-US"/>
              <a:t>Click to edit Master title style</a:t>
            </a:r>
            <a:endParaRPr lang="en-US" dirty="0"/>
          </a:p>
        </p:txBody>
      </p:sp>
      <p:sp>
        <p:nvSpPr>
          <p:cNvPr id="3" name="Content Placeholder 2"/>
          <p:cNvSpPr>
            <a:spLocks noGrp="1"/>
          </p:cNvSpPr>
          <p:nvPr>
            <p:ph idx="1"/>
          </p:nvPr>
        </p:nvSpPr>
        <p:spPr>
          <a:xfrm>
            <a:off x="5781146" y="1447800"/>
            <a:ext cx="5190065" cy="4572000"/>
          </a:xfrm>
        </p:spPr>
        <p:txBody>
          <a:bodyPr anchor="ct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bwMode="gray">
          <a:xfrm>
            <a:off x="1154955" y="2895600"/>
            <a:ext cx="2793158" cy="3129279"/>
          </a:xfrm>
        </p:spPr>
        <p:txBody>
          <a:bodyPr/>
          <a:lstStyle>
            <a:lvl1pPr marL="0" indent="0">
              <a:buNone/>
              <a:defRPr sz="1400">
                <a:solidFill>
                  <a:schemeClr val="accent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17" name="Date Placeholder 4"/>
          <p:cNvSpPr>
            <a:spLocks noGrp="1"/>
          </p:cNvSpPr>
          <p:nvPr>
            <p:ph type="dt" sz="half" idx="10"/>
          </p:nvPr>
        </p:nvSpPr>
        <p:spPr/>
        <p:txBody>
          <a:bodyPr/>
          <a:lstStyle>
            <a:lvl1pPr>
              <a:defRPr/>
            </a:lvl1pPr>
          </a:lstStyle>
          <a:p>
            <a:pPr>
              <a:defRPr/>
            </a:pPr>
            <a:fld id="{EE6DE305-2A45-46C9-9B47-62C682AC4A31}" type="datetime1">
              <a:rPr lang="en-IN" smtClean="0"/>
              <a:t>17-08-2026</a:t>
            </a:fld>
            <a:endParaRPr lang="en-IN"/>
          </a:p>
        </p:txBody>
      </p:sp>
      <p:sp>
        <p:nvSpPr>
          <p:cNvPr id="18" name="Footer Placeholder 5"/>
          <p:cNvSpPr>
            <a:spLocks noGrp="1"/>
          </p:cNvSpPr>
          <p:nvPr>
            <p:ph type="ftr" sz="quarter" idx="11"/>
          </p:nvPr>
        </p:nvSpPr>
        <p:spPr/>
        <p:txBody>
          <a:bodyPr/>
          <a:lstStyle>
            <a:lvl1pPr>
              <a:defRPr/>
            </a:lvl1pPr>
          </a:lstStyle>
          <a:p>
            <a:pPr>
              <a:defRPr/>
            </a:pPr>
            <a:r>
              <a:rPr lang="en-IN"/>
              <a:t>© GST &amp; Indirect Taxes Committee, ICAI</a:t>
            </a:r>
          </a:p>
        </p:txBody>
      </p:sp>
      <p:sp>
        <p:nvSpPr>
          <p:cNvPr id="19" name="Slide Number Placeholder 6"/>
          <p:cNvSpPr>
            <a:spLocks noGrp="1"/>
          </p:cNvSpPr>
          <p:nvPr>
            <p:ph type="sldNum" sz="quarter" idx="12"/>
          </p:nvPr>
        </p:nvSpPr>
        <p:spPr/>
        <p:txBody>
          <a:bodyPr/>
          <a:lstStyle>
            <a:lvl1pPr>
              <a:defRPr/>
            </a:lvl1pPr>
          </a:lstStyle>
          <a:p>
            <a:fld id="{777D0402-EA04-4886-9E51-13F540FCAD32}" type="slidenum">
              <a:rPr lang="en-IN" altLang="en-US"/>
              <a:pPr/>
              <a:t>‹#›</a:t>
            </a:fld>
            <a:endParaRPr lang="en-IN" altLang="en-US"/>
          </a:p>
        </p:txBody>
      </p:sp>
      <p:pic>
        <p:nvPicPr>
          <p:cNvPr id="20" name="Picture 19" descr="A blue and red logo with a white eagle and a blue circle&#10;&#10;Description automatically generated">
            <a:extLst>
              <a:ext uri="{FF2B5EF4-FFF2-40B4-BE49-F238E27FC236}">
                <a16:creationId xmlns:a16="http://schemas.microsoft.com/office/drawing/2014/main" id="{032F0924-844C-2A24-EA88-2348AAED2E01}"/>
              </a:ext>
            </a:extLst>
          </p:cNvPr>
          <p:cNvPicPr>
            <a:picLocks noChangeAspect="1"/>
          </p:cNvPicPr>
          <p:nvPr userDrawn="1"/>
        </p:nvPicPr>
        <p:blipFill>
          <a:blip r:embed="rId3" cstate="hqprint">
            <a:extLst>
              <a:ext uri="{28A0092B-C50C-407E-A947-70E740481C1C}">
                <a14:useLocalDpi xmlns:a14="http://schemas.microsoft.com/office/drawing/2010/main" val="0"/>
              </a:ext>
            </a:extLst>
          </a:blip>
          <a:stretch>
            <a:fillRect/>
          </a:stretch>
        </p:blipFill>
        <p:spPr>
          <a:xfrm>
            <a:off x="533592" y="531722"/>
            <a:ext cx="648000" cy="665345"/>
          </a:xfrm>
          <a:prstGeom prst="rect">
            <a:avLst/>
          </a:prstGeom>
        </p:spPr>
      </p:pic>
    </p:spTree>
    <p:extLst>
      <p:ext uri="{BB962C8B-B14F-4D97-AF65-F5344CB8AC3E}">
        <p14:creationId xmlns:p14="http://schemas.microsoft.com/office/powerpoint/2010/main" val="366742755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image" Target="../media/image1.jpe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1026" name="Group 8"/>
          <p:cNvGrpSpPr>
            <a:grpSpLocks/>
          </p:cNvGrpSpPr>
          <p:nvPr userDrawn="1"/>
        </p:nvGrpSpPr>
        <p:grpSpPr bwMode="auto">
          <a:xfrm>
            <a:off x="0" y="-333375"/>
            <a:ext cx="12192000" cy="4414838"/>
            <a:chOff x="0" y="-298689"/>
            <a:chExt cx="12192000" cy="7163343"/>
          </a:xfrm>
        </p:grpSpPr>
        <p:sp>
          <p:nvSpPr>
            <p:cNvPr id="26" name="Rectangle 25"/>
            <p:cNvSpPr/>
            <p:nvPr/>
          </p:nvSpPr>
          <p:spPr>
            <a:xfrm>
              <a:off x="2214562" y="-298689"/>
              <a:ext cx="9953438" cy="6048957"/>
            </a:xfrm>
            <a:prstGeom prst="rect">
              <a:avLst/>
            </a:prstGeom>
            <a:blipFill>
              <a:blip r:embed="rId21">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IN"/>
            </a:p>
          </p:txBody>
        </p:sp>
        <p:sp>
          <p:nvSpPr>
            <p:cNvPr id="15" name="Oval 14"/>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IN"/>
            </a:p>
          </p:txBody>
        </p:sp>
        <p:sp>
          <p:nvSpPr>
            <p:cNvPr id="16" name="Oval 15"/>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IN"/>
            </a:p>
          </p:txBody>
        </p:sp>
        <p:sp>
          <p:nvSpPr>
            <p:cNvPr id="17" name="Oval 16"/>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IN"/>
            </a:p>
          </p:txBody>
        </p:sp>
        <p:sp>
          <p:nvSpPr>
            <p:cNvPr id="18" name="Oval 17"/>
            <p:cNvSpPr/>
            <p:nvPr userDrawn="1"/>
          </p:nvSpPr>
          <p:spPr>
            <a:xfrm>
              <a:off x="7994651" y="196085"/>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IN"/>
            </a:p>
          </p:txBody>
        </p:sp>
        <p:sp>
          <p:nvSpPr>
            <p:cNvPr id="19" name="Oval 18"/>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IN"/>
            </a:p>
          </p:txBody>
        </p:sp>
        <p:sp>
          <p:nvSpPr>
            <p:cNvPr id="1051" name="Freeform 5"/>
            <p:cNvSpPr>
              <a:spLocks/>
            </p:cNvSpPr>
            <p:nvPr/>
          </p:nvSpPr>
          <p:spPr bwMode="gray">
            <a:xfrm rot="-589932">
              <a:off x="8490951" y="1797517"/>
              <a:ext cx="3299407" cy="440924"/>
            </a:xfrm>
            <a:custGeom>
              <a:avLst/>
              <a:gdLst>
                <a:gd name="T0" fmla="*/ 2147483647 w 10000"/>
                <a:gd name="T1" fmla="*/ 2147483647 h 5291"/>
                <a:gd name="T2" fmla="*/ 2147483647 w 10000"/>
                <a:gd name="T3" fmla="*/ 2147483647 h 5291"/>
                <a:gd name="T4" fmla="*/ 2147483647 w 10000"/>
                <a:gd name="T5" fmla="*/ 0 h 5291"/>
                <a:gd name="T6" fmla="*/ 2147483647 w 10000"/>
                <a:gd name="T7" fmla="*/ 0 h 5291"/>
                <a:gd name="T8" fmla="*/ 2147483647 w 10000"/>
                <a:gd name="T9" fmla="*/ 2147483647 h 5291"/>
                <a:gd name="T10" fmla="*/ 2147483647 w 10000"/>
                <a:gd name="T11" fmla="*/ 2147483647 h 5291"/>
                <a:gd name="T12" fmla="*/ 2147483647 w 10000"/>
                <a:gd name="T13" fmla="*/ 2147483647 h 5291"/>
                <a:gd name="T14" fmla="*/ 2147483647 w 10000"/>
                <a:gd name="T15" fmla="*/ 2147483647 h 5291"/>
                <a:gd name="T16" fmla="*/ 2147483647 w 10000"/>
                <a:gd name="T17" fmla="*/ 2147483647 h 5291"/>
                <a:gd name="T18" fmla="*/ 2147483647 w 10000"/>
                <a:gd name="T19" fmla="*/ 2147483647 h 5291"/>
                <a:gd name="T20" fmla="*/ 2147483647 w 10000"/>
                <a:gd name="T21" fmla="*/ 2147483647 h 5291"/>
                <a:gd name="T22" fmla="*/ 2147483647 w 10000"/>
                <a:gd name="T23" fmla="*/ 2147483647 h 5291"/>
                <a:gd name="T24" fmla="*/ 2147483647 w 10000"/>
                <a:gd name="T25" fmla="*/ 2147483647 h 5291"/>
                <a:gd name="T26" fmla="*/ 2147483647 w 10000"/>
                <a:gd name="T27" fmla="*/ 2147483647 h 5291"/>
                <a:gd name="T28" fmla="*/ 2147483647 w 10000"/>
                <a:gd name="T29" fmla="*/ 2147483647 h 5291"/>
                <a:gd name="T30" fmla="*/ 2147483647 w 10000"/>
                <a:gd name="T31" fmla="*/ 2147483647 h 5291"/>
                <a:gd name="T32" fmla="*/ 2147483647 w 10000"/>
                <a:gd name="T33" fmla="*/ 2147483647 h 5291"/>
                <a:gd name="T34" fmla="*/ 2147483647 w 10000"/>
                <a:gd name="T35" fmla="*/ 2147483647 h 5291"/>
                <a:gd name="T36" fmla="*/ 2147483647 w 10000"/>
                <a:gd name="T37" fmla="*/ 2147483647 h 5291"/>
                <a:gd name="T38" fmla="*/ 2147483647 w 10000"/>
                <a:gd name="T39" fmla="*/ 2147483647 h 5291"/>
                <a:gd name="T40" fmla="*/ 2147483647 w 10000"/>
                <a:gd name="T41" fmla="*/ 2147483647 h 5291"/>
                <a:gd name="T42" fmla="*/ 2147483647 w 10000"/>
                <a:gd name="T43" fmla="*/ 2147483647 h 5291"/>
                <a:gd name="T44" fmla="*/ 2147483647 w 10000"/>
                <a:gd name="T45" fmla="*/ 2147483647 h 5291"/>
                <a:gd name="T46" fmla="*/ 2147483647 w 10000"/>
                <a:gd name="T47" fmla="*/ 2147483647 h 5291"/>
                <a:gd name="T48" fmla="*/ 2147483647 w 10000"/>
                <a:gd name="T49" fmla="*/ 2147483647 h 5291"/>
                <a:gd name="T50" fmla="*/ 2147483647 w 10000"/>
                <a:gd name="T51" fmla="*/ 2147483647 h 5291"/>
                <a:gd name="T52" fmla="*/ 2147483647 w 10000"/>
                <a:gd name="T53" fmla="*/ 2147483647 h 5291"/>
                <a:gd name="T54" fmla="*/ 2147483647 w 10000"/>
                <a:gd name="T55" fmla="*/ 2147483647 h 5291"/>
                <a:gd name="T56" fmla="*/ 2147483647 w 10000"/>
                <a:gd name="T57" fmla="*/ 2147483647 h 5291"/>
                <a:gd name="T58" fmla="*/ 2147483647 w 10000"/>
                <a:gd name="T59" fmla="*/ 2147483647 h 5291"/>
                <a:gd name="T60" fmla="*/ 2147483647 w 10000"/>
                <a:gd name="T61" fmla="*/ 2147483647 h 5291"/>
                <a:gd name="T62" fmla="*/ 2147483647 w 10000"/>
                <a:gd name="T63" fmla="*/ 2147483647 h 5291"/>
                <a:gd name="T64" fmla="*/ 2147483647 w 10000"/>
                <a:gd name="T65" fmla="*/ 2147483647 h 5291"/>
                <a:gd name="T66" fmla="*/ 2147483647 w 10000"/>
                <a:gd name="T67" fmla="*/ 2147483647 h 5291"/>
                <a:gd name="T68" fmla="*/ 0 w 10000"/>
                <a:gd name="T69" fmla="*/ 2147483647 h 5291"/>
                <a:gd name="T70" fmla="*/ 2147483647 w 10000"/>
                <a:gd name="T71" fmla="*/ 2147483647 h 5291"/>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10000" h="5291">
                  <a:moveTo>
                    <a:pt x="85" y="2532"/>
                  </a:moveTo>
                  <a:cubicBezTo>
                    <a:pt x="1736" y="3911"/>
                    <a:pt x="7524" y="5298"/>
                    <a:pt x="9958" y="5291"/>
                  </a:cubicBezTo>
                  <a:cubicBezTo>
                    <a:pt x="9989" y="1958"/>
                    <a:pt x="9969" y="3333"/>
                    <a:pt x="10000" y="0"/>
                  </a:cubicBez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IN"/>
            </a:p>
          </p:txBody>
        </p:sp>
        <p:sp>
          <p:nvSpPr>
            <p:cNvPr id="1052" name="Freeform 5"/>
            <p:cNvSpPr>
              <a:spLocks/>
            </p:cNvSpPr>
            <p:nvPr/>
          </p:nvSpPr>
          <p:spPr bwMode="gray">
            <a:xfrm>
              <a:off x="459506" y="1866405"/>
              <a:ext cx="11277600" cy="4533900"/>
            </a:xfrm>
            <a:custGeom>
              <a:avLst/>
              <a:gdLst>
                <a:gd name="T0" fmla="*/ 0 w 7104"/>
                <a:gd name="T1" fmla="*/ 0 h 2856"/>
                <a:gd name="T2" fmla="*/ 0 w 7104"/>
                <a:gd name="T3" fmla="*/ 2147483647 h 2856"/>
                <a:gd name="T4" fmla="*/ 2147483647 w 7104"/>
                <a:gd name="T5" fmla="*/ 2147483647 h 2856"/>
                <a:gd name="T6" fmla="*/ 2147483647 w 7104"/>
                <a:gd name="T7" fmla="*/ 2147483647 h 2856"/>
                <a:gd name="T8" fmla="*/ 2147483647 w 7104"/>
                <a:gd name="T9" fmla="*/ 2147483647 h 2856"/>
                <a:gd name="T10" fmla="*/ 2147483647 w 7104"/>
                <a:gd name="T11" fmla="*/ 2147483647 h 2856"/>
                <a:gd name="T12" fmla="*/ 2147483647 w 7104"/>
                <a:gd name="T13" fmla="*/ 2147483647 h 2856"/>
                <a:gd name="T14" fmla="*/ 2147483647 w 7104"/>
                <a:gd name="T15" fmla="*/ 2147483647 h 2856"/>
                <a:gd name="T16" fmla="*/ 2147483647 w 7104"/>
                <a:gd name="T17" fmla="*/ 2147483647 h 2856"/>
                <a:gd name="T18" fmla="*/ 2147483647 w 7104"/>
                <a:gd name="T19" fmla="*/ 2147483647 h 2856"/>
                <a:gd name="T20" fmla="*/ 2147483647 w 7104"/>
                <a:gd name="T21" fmla="*/ 2147483647 h 2856"/>
                <a:gd name="T22" fmla="*/ 2147483647 w 7104"/>
                <a:gd name="T23" fmla="*/ 2147483647 h 2856"/>
                <a:gd name="T24" fmla="*/ 2147483647 w 7104"/>
                <a:gd name="T25" fmla="*/ 2147483647 h 2856"/>
                <a:gd name="T26" fmla="*/ 2147483647 w 7104"/>
                <a:gd name="T27" fmla="*/ 2147483647 h 2856"/>
                <a:gd name="T28" fmla="*/ 2147483647 w 7104"/>
                <a:gd name="T29" fmla="*/ 2147483647 h 2856"/>
                <a:gd name="T30" fmla="*/ 2147483647 w 7104"/>
                <a:gd name="T31" fmla="*/ 2147483647 h 2856"/>
                <a:gd name="T32" fmla="*/ 2147483647 w 7104"/>
                <a:gd name="T33" fmla="*/ 2147483647 h 2856"/>
                <a:gd name="T34" fmla="*/ 2147483647 w 7104"/>
                <a:gd name="T35" fmla="*/ 2147483647 h 2856"/>
                <a:gd name="T36" fmla="*/ 2147483647 w 7104"/>
                <a:gd name="T37" fmla="*/ 2147483647 h 2856"/>
                <a:gd name="T38" fmla="*/ 2147483647 w 7104"/>
                <a:gd name="T39" fmla="*/ 2147483647 h 2856"/>
                <a:gd name="T40" fmla="*/ 2147483647 w 7104"/>
                <a:gd name="T41" fmla="*/ 2147483647 h 2856"/>
                <a:gd name="T42" fmla="*/ 2147483647 w 7104"/>
                <a:gd name="T43" fmla="*/ 2147483647 h 2856"/>
                <a:gd name="T44" fmla="*/ 2147483647 w 7104"/>
                <a:gd name="T45" fmla="*/ 2147483647 h 2856"/>
                <a:gd name="T46" fmla="*/ 2147483647 w 7104"/>
                <a:gd name="T47" fmla="*/ 2147483647 h 2856"/>
                <a:gd name="T48" fmla="*/ 2147483647 w 7104"/>
                <a:gd name="T49" fmla="*/ 2147483647 h 2856"/>
                <a:gd name="T50" fmla="*/ 2147483647 w 7104"/>
                <a:gd name="T51" fmla="*/ 2147483647 h 2856"/>
                <a:gd name="T52" fmla="*/ 2147483647 w 7104"/>
                <a:gd name="T53" fmla="*/ 2147483647 h 2856"/>
                <a:gd name="T54" fmla="*/ 2147483647 w 7104"/>
                <a:gd name="T55" fmla="*/ 2147483647 h 2856"/>
                <a:gd name="T56" fmla="*/ 2147483647 w 7104"/>
                <a:gd name="T57" fmla="*/ 2147483647 h 2856"/>
                <a:gd name="T58" fmla="*/ 2147483647 w 7104"/>
                <a:gd name="T59" fmla="*/ 2147483647 h 2856"/>
                <a:gd name="T60" fmla="*/ 2147483647 w 7104"/>
                <a:gd name="T61" fmla="*/ 2147483647 h 2856"/>
                <a:gd name="T62" fmla="*/ 2147483647 w 7104"/>
                <a:gd name="T63" fmla="*/ 2147483647 h 2856"/>
                <a:gd name="T64" fmla="*/ 2147483647 w 7104"/>
                <a:gd name="T65" fmla="*/ 2147483647 h 2856"/>
                <a:gd name="T66" fmla="*/ 2147483647 w 7104"/>
                <a:gd name="T67" fmla="*/ 2147483647 h 2856"/>
                <a:gd name="T68" fmla="*/ 2147483647 w 7104"/>
                <a:gd name="T69" fmla="*/ 2147483647 h 2856"/>
                <a:gd name="T70" fmla="*/ 2147483647 w 7104"/>
                <a:gd name="T71" fmla="*/ 2147483647 h 2856"/>
                <a:gd name="T72" fmla="*/ 2147483647 w 7104"/>
                <a:gd name="T73" fmla="*/ 2147483647 h 2856"/>
                <a:gd name="T74" fmla="*/ 2147483647 w 7104"/>
                <a:gd name="T75" fmla="*/ 2147483647 h 2856"/>
                <a:gd name="T76" fmla="*/ 2147483647 w 7104"/>
                <a:gd name="T77" fmla="*/ 2147483647 h 2856"/>
                <a:gd name="T78" fmla="*/ 2147483647 w 7104"/>
                <a:gd name="T79" fmla="*/ 2147483647 h 2856"/>
                <a:gd name="T80" fmla="*/ 2147483647 w 7104"/>
                <a:gd name="T81" fmla="*/ 2147483647 h 2856"/>
                <a:gd name="T82" fmla="*/ 2147483647 w 7104"/>
                <a:gd name="T83" fmla="*/ 2147483647 h 2856"/>
                <a:gd name="T84" fmla="*/ 2147483647 w 7104"/>
                <a:gd name="T85" fmla="*/ 2147483647 h 2856"/>
                <a:gd name="T86" fmla="*/ 2147483647 w 7104"/>
                <a:gd name="T87" fmla="*/ 2147483647 h 2856"/>
                <a:gd name="T88" fmla="*/ 2147483647 w 7104"/>
                <a:gd name="T89" fmla="*/ 2147483647 h 2856"/>
                <a:gd name="T90" fmla="*/ 2147483647 w 7104"/>
                <a:gd name="T91" fmla="*/ 2147483647 h 2856"/>
                <a:gd name="T92" fmla="*/ 2147483647 w 7104"/>
                <a:gd name="T93" fmla="*/ 2147483647 h 2856"/>
                <a:gd name="T94" fmla="*/ 2147483647 w 7104"/>
                <a:gd name="T95" fmla="*/ 2147483647 h 2856"/>
                <a:gd name="T96" fmla="*/ 2147483647 w 7104"/>
                <a:gd name="T97" fmla="*/ 2147483647 h 2856"/>
                <a:gd name="T98" fmla="*/ 0 w 7104"/>
                <a:gd name="T99" fmla="*/ 0 h 2856"/>
                <a:gd name="T100" fmla="*/ 0 w 7104"/>
                <a:gd name="T101" fmla="*/ 0 h 285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7104" h="2856">
                  <a:moveTo>
                    <a:pt x="0" y="0"/>
                  </a:moveTo>
                  <a:lnTo>
                    <a:pt x="0" y="2856"/>
                  </a:lnTo>
                  <a:lnTo>
                    <a:pt x="7104" y="2856"/>
                  </a:lnTo>
                  <a:lnTo>
                    <a:pt x="7104" y="1"/>
                  </a:lnTo>
                  <a:lnTo>
                    <a:pt x="6943" y="26"/>
                  </a:lnTo>
                  <a:lnTo>
                    <a:pt x="6782" y="50"/>
                  </a:lnTo>
                  <a:lnTo>
                    <a:pt x="6621" y="73"/>
                  </a:lnTo>
                  <a:lnTo>
                    <a:pt x="6459" y="93"/>
                  </a:lnTo>
                  <a:lnTo>
                    <a:pt x="6298" y="113"/>
                  </a:lnTo>
                  <a:lnTo>
                    <a:pt x="6136" y="132"/>
                  </a:lnTo>
                  <a:lnTo>
                    <a:pt x="5976" y="148"/>
                  </a:lnTo>
                  <a:lnTo>
                    <a:pt x="5814" y="163"/>
                  </a:lnTo>
                  <a:lnTo>
                    <a:pt x="5653" y="177"/>
                  </a:lnTo>
                  <a:lnTo>
                    <a:pt x="5494" y="189"/>
                  </a:lnTo>
                  <a:lnTo>
                    <a:pt x="5334" y="201"/>
                  </a:lnTo>
                  <a:lnTo>
                    <a:pt x="5175" y="211"/>
                  </a:lnTo>
                  <a:lnTo>
                    <a:pt x="5017" y="219"/>
                  </a:lnTo>
                  <a:lnTo>
                    <a:pt x="4859" y="227"/>
                  </a:lnTo>
                  <a:lnTo>
                    <a:pt x="4703" y="234"/>
                  </a:lnTo>
                  <a:lnTo>
                    <a:pt x="4548" y="239"/>
                  </a:lnTo>
                  <a:lnTo>
                    <a:pt x="4393" y="243"/>
                  </a:lnTo>
                  <a:lnTo>
                    <a:pt x="4240" y="247"/>
                  </a:lnTo>
                  <a:lnTo>
                    <a:pt x="4088" y="249"/>
                  </a:lnTo>
                  <a:lnTo>
                    <a:pt x="3937" y="251"/>
                  </a:lnTo>
                  <a:lnTo>
                    <a:pt x="3788" y="252"/>
                  </a:lnTo>
                  <a:lnTo>
                    <a:pt x="3640" y="251"/>
                  </a:lnTo>
                  <a:lnTo>
                    <a:pt x="3494" y="251"/>
                  </a:lnTo>
                  <a:lnTo>
                    <a:pt x="3349" y="249"/>
                  </a:lnTo>
                  <a:lnTo>
                    <a:pt x="3207" y="246"/>
                  </a:lnTo>
                  <a:lnTo>
                    <a:pt x="3066" y="243"/>
                  </a:lnTo>
                  <a:lnTo>
                    <a:pt x="2928" y="240"/>
                  </a:lnTo>
                  <a:lnTo>
                    <a:pt x="2791" y="235"/>
                  </a:lnTo>
                  <a:lnTo>
                    <a:pt x="2656" y="230"/>
                  </a:lnTo>
                  <a:lnTo>
                    <a:pt x="2524" y="225"/>
                  </a:lnTo>
                  <a:lnTo>
                    <a:pt x="2266" y="212"/>
                  </a:lnTo>
                  <a:lnTo>
                    <a:pt x="2019" y="198"/>
                  </a:lnTo>
                  <a:lnTo>
                    <a:pt x="1782" y="183"/>
                  </a:lnTo>
                  <a:lnTo>
                    <a:pt x="1557" y="167"/>
                  </a:lnTo>
                  <a:lnTo>
                    <a:pt x="1343" y="150"/>
                  </a:lnTo>
                  <a:lnTo>
                    <a:pt x="1144" y="132"/>
                  </a:lnTo>
                  <a:lnTo>
                    <a:pt x="957" y="114"/>
                  </a:lnTo>
                  <a:lnTo>
                    <a:pt x="785" y="96"/>
                  </a:lnTo>
                  <a:lnTo>
                    <a:pt x="627" y="79"/>
                  </a:lnTo>
                  <a:lnTo>
                    <a:pt x="487" y="63"/>
                  </a:lnTo>
                  <a:lnTo>
                    <a:pt x="361" y="48"/>
                  </a:lnTo>
                  <a:lnTo>
                    <a:pt x="254" y="35"/>
                  </a:lnTo>
                  <a:lnTo>
                    <a:pt x="165" y="23"/>
                  </a:lnTo>
                  <a:lnTo>
                    <a:pt x="42" y="6"/>
                  </a:lnTo>
                  <a:lnTo>
                    <a:pt x="0"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IN"/>
            </a:p>
          </p:txBody>
        </p:sp>
        <p:sp>
          <p:nvSpPr>
            <p:cNvPr id="1053" name="Freeform 5"/>
            <p:cNvSpPr>
              <a:spLocks noEditPoints="1"/>
            </p:cNvSpPr>
            <p:nvPr/>
          </p:nvSpPr>
          <p:spPr bwMode="gray">
            <a:xfrm>
              <a:off x="0" y="1587"/>
              <a:ext cx="12192000" cy="6856413"/>
            </a:xfrm>
            <a:custGeom>
              <a:avLst/>
              <a:gdLst>
                <a:gd name="T0" fmla="*/ 0 w 15356"/>
                <a:gd name="T1" fmla="*/ 0 h 8638"/>
                <a:gd name="T2" fmla="*/ 0 w 15356"/>
                <a:gd name="T3" fmla="*/ 2147483647 h 8638"/>
                <a:gd name="T4" fmla="*/ 2147483647 w 15356"/>
                <a:gd name="T5" fmla="*/ 2147483647 h 8638"/>
                <a:gd name="T6" fmla="*/ 2147483647 w 15356"/>
                <a:gd name="T7" fmla="*/ 0 h 8638"/>
                <a:gd name="T8" fmla="*/ 0 w 15356"/>
                <a:gd name="T9" fmla="*/ 0 h 8638"/>
                <a:gd name="T10" fmla="*/ 2147483647 w 15356"/>
                <a:gd name="T11" fmla="*/ 2147483647 h 8638"/>
                <a:gd name="T12" fmla="*/ 2147483647 w 15356"/>
                <a:gd name="T13" fmla="*/ 2147483647 h 8638"/>
                <a:gd name="T14" fmla="*/ 2147483647 w 15356"/>
                <a:gd name="T15" fmla="*/ 2147483647 h 8638"/>
                <a:gd name="T16" fmla="*/ 2147483647 w 15356"/>
                <a:gd name="T17" fmla="*/ 2147483647 h 8638"/>
                <a:gd name="T18" fmla="*/ 2147483647 w 15356"/>
                <a:gd name="T19" fmla="*/ 2147483647 h 863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IN"/>
            </a:p>
          </p:txBody>
        </p:sp>
      </p:grpSp>
      <p:sp>
        <p:nvSpPr>
          <p:cNvPr id="1027" name="Title Placeholder 1"/>
          <p:cNvSpPr>
            <a:spLocks noGrp="1"/>
          </p:cNvSpPr>
          <p:nvPr>
            <p:ph type="title"/>
          </p:nvPr>
        </p:nvSpPr>
        <p:spPr bwMode="gray">
          <a:xfrm>
            <a:off x="1352550" y="352425"/>
            <a:ext cx="8761413"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p>
        </p:txBody>
      </p:sp>
      <p:sp>
        <p:nvSpPr>
          <p:cNvPr id="1028" name="Text Placeholder 2"/>
          <p:cNvSpPr>
            <a:spLocks noGrp="1"/>
          </p:cNvSpPr>
          <p:nvPr>
            <p:ph type="body" idx="1"/>
          </p:nvPr>
        </p:nvSpPr>
        <p:spPr bwMode="auto">
          <a:xfrm>
            <a:off x="1216025" y="2243138"/>
            <a:ext cx="8761413" cy="3416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4" name="Date Placeholder 3"/>
          <p:cNvSpPr>
            <a:spLocks noGrp="1"/>
          </p:cNvSpPr>
          <p:nvPr>
            <p:ph type="dt" sz="half" idx="2"/>
          </p:nvPr>
        </p:nvSpPr>
        <p:spPr>
          <a:xfrm>
            <a:off x="10650538" y="6394450"/>
            <a:ext cx="990600" cy="304800"/>
          </a:xfrm>
          <a:prstGeom prst="rect">
            <a:avLst/>
          </a:prstGeom>
        </p:spPr>
        <p:txBody>
          <a:bodyPr vert="horz" lIns="91440" tIns="45720" rIns="91440" bIns="45720" rtlCol="0" anchor="t"/>
          <a:lstStyle>
            <a:lvl1pPr algn="r">
              <a:defRPr sz="1000" b="1" i="0">
                <a:solidFill>
                  <a:schemeClr val="accent1"/>
                </a:solidFill>
              </a:defRPr>
            </a:lvl1pPr>
          </a:lstStyle>
          <a:p>
            <a:pPr>
              <a:defRPr/>
            </a:pPr>
            <a:fld id="{F2F4B729-CEE1-4F1B-8590-F0267A5302AC}" type="datetime1">
              <a:rPr lang="en-IN" smtClean="0"/>
              <a:t>17-08-2026</a:t>
            </a:fld>
            <a:endParaRPr lang="en-IN"/>
          </a:p>
        </p:txBody>
      </p:sp>
      <p:sp>
        <p:nvSpPr>
          <p:cNvPr id="5" name="Footer Placeholder 4"/>
          <p:cNvSpPr>
            <a:spLocks noGrp="1"/>
          </p:cNvSpPr>
          <p:nvPr>
            <p:ph type="ftr" sz="quarter" idx="3"/>
          </p:nvPr>
        </p:nvSpPr>
        <p:spPr>
          <a:xfrm>
            <a:off x="528638" y="6391275"/>
            <a:ext cx="3859212" cy="304800"/>
          </a:xfrm>
          <a:prstGeom prst="rect">
            <a:avLst/>
          </a:prstGeom>
        </p:spPr>
        <p:txBody>
          <a:bodyPr vert="horz" lIns="91440" tIns="45720" rIns="91440" bIns="45720" rtlCol="0" anchor="b"/>
          <a:lstStyle>
            <a:lvl1pPr algn="l">
              <a:defRPr sz="1000" b="1" i="0">
                <a:solidFill>
                  <a:schemeClr val="accent1"/>
                </a:solidFill>
                <a:latin typeface="+mn-lt"/>
              </a:defRPr>
            </a:lvl1pPr>
          </a:lstStyle>
          <a:p>
            <a:pPr>
              <a:defRPr/>
            </a:pPr>
            <a:r>
              <a:rPr lang="en-IN"/>
              <a:t>© GST &amp; Indirect Taxes Committee, ICAI</a:t>
            </a:r>
          </a:p>
        </p:txBody>
      </p:sp>
      <p:sp>
        <p:nvSpPr>
          <p:cNvPr id="22" name="Rectangle 21"/>
          <p:cNvSpPr/>
          <p:nvPr/>
        </p:nvSpPr>
        <p:spPr>
          <a:xfrm>
            <a:off x="10437813"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a:lstStyle/>
          <a:p>
            <a:endParaRPr lang="en-IN"/>
          </a:p>
        </p:txBody>
      </p:sp>
      <p:sp>
        <p:nvSpPr>
          <p:cNvPr id="6" name="Slide Number Placeholder 5"/>
          <p:cNvSpPr>
            <a:spLocks noGrp="1"/>
          </p:cNvSpPr>
          <p:nvPr>
            <p:ph type="sldNum" sz="quarter" idx="4"/>
          </p:nvPr>
        </p:nvSpPr>
        <p:spPr>
          <a:xfrm>
            <a:off x="10352088" y="295275"/>
            <a:ext cx="838200" cy="768350"/>
          </a:xfrm>
          <a:prstGeom prst="rect">
            <a:avLst/>
          </a:prstGeom>
        </p:spPr>
        <p:txBody>
          <a:bodyPr vert="horz" wrap="square" lIns="91440" tIns="45720" rIns="91440" bIns="45720" numCol="1" anchor="b" anchorCtr="0" compatLnSpc="1">
            <a:prstTxWarp prst="textNoShape">
              <a:avLst/>
            </a:prstTxWarp>
          </a:bodyPr>
          <a:lstStyle>
            <a:lvl1pPr algn="ctr">
              <a:defRPr sz="2800">
                <a:solidFill>
                  <a:schemeClr val="bg1"/>
                </a:solidFill>
                <a:latin typeface="Times New Roman" panose="02020603050405020304" pitchFamily="18" charset="0"/>
              </a:defRPr>
            </a:lvl1pPr>
          </a:lstStyle>
          <a:p>
            <a:fld id="{7BDDC27E-ED4A-4ED1-9805-5378A698DACF}" type="slidenum">
              <a:rPr lang="en-IN" altLang="en-US"/>
              <a:pPr/>
              <a:t>‹#›</a:t>
            </a:fld>
            <a:endParaRPr lang="en-IN" altLang="en-US"/>
          </a:p>
        </p:txBody>
      </p:sp>
      <p:pic>
        <p:nvPicPr>
          <p:cNvPr id="2" name="Picture 1" descr="A logo of a bird&#10;&#10;AI-generated content may be incorrect.">
            <a:extLst>
              <a:ext uri="{FF2B5EF4-FFF2-40B4-BE49-F238E27FC236}">
                <a16:creationId xmlns:a16="http://schemas.microsoft.com/office/drawing/2014/main" id="{3AFE9D73-F0C8-8187-2FA3-BEFAF73F9C69}"/>
              </a:ext>
            </a:extLst>
          </p:cNvPr>
          <p:cNvPicPr>
            <a:picLocks noChangeAspect="1"/>
          </p:cNvPicPr>
          <p:nvPr userDrawn="1"/>
        </p:nvPicPr>
        <p:blipFill>
          <a:blip r:embed="rId22" cstate="hqprint">
            <a:extLst>
              <a:ext uri="{28A0092B-C50C-407E-A947-70E740481C1C}">
                <a14:useLocalDpi xmlns:a14="http://schemas.microsoft.com/office/drawing/2010/main" val="0"/>
              </a:ext>
            </a:extLst>
          </a:blip>
          <a:stretch>
            <a:fillRect/>
          </a:stretch>
        </p:blipFill>
        <p:spPr>
          <a:xfrm>
            <a:off x="17886" y="-90497"/>
            <a:ext cx="2196676" cy="1091817"/>
          </a:xfrm>
          <a:prstGeom prst="rect">
            <a:avLst/>
          </a:prstGeom>
        </p:spPr>
      </p:pic>
    </p:spTree>
    <p:extLst>
      <p:ext uri="{BB962C8B-B14F-4D97-AF65-F5344CB8AC3E}">
        <p14:creationId xmlns:p14="http://schemas.microsoft.com/office/powerpoint/2010/main" val="663690024"/>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79" r:id="rId4"/>
    <p:sldLayoutId id="2147483664" r:id="rId5"/>
    <p:sldLayoutId id="2147483665" r:id="rId6"/>
    <p:sldLayoutId id="2147483666" r:id="rId7"/>
    <p:sldLayoutId id="2147483667" r:id="rId8"/>
    <p:sldLayoutId id="2147483668" r:id="rId9"/>
    <p:sldLayoutId id="2147483669" r:id="rId10"/>
    <p:sldLayoutId id="2147483670" r:id="rId11"/>
    <p:sldLayoutId id="2147483671" r:id="rId12"/>
    <p:sldLayoutId id="2147483672" r:id="rId13"/>
    <p:sldLayoutId id="2147483673" r:id="rId14"/>
    <p:sldLayoutId id="2147483674" r:id="rId15"/>
    <p:sldLayoutId id="2147483675" r:id="rId16"/>
    <p:sldLayoutId id="2147483676" r:id="rId17"/>
    <p:sldLayoutId id="2147483678" r:id="rId18"/>
    <p:sldLayoutId id="2147483677" r:id="rId19"/>
  </p:sldLayoutIdLst>
  <p:hf hdr="0" dt="0"/>
  <p:txStyles>
    <p:titleStyle>
      <a:lvl1pPr algn="ctr" defTabSz="457200" rtl="0" eaLnBrk="0" fontAlgn="base" hangingPunct="0">
        <a:spcBef>
          <a:spcPct val="0"/>
        </a:spcBef>
        <a:spcAft>
          <a:spcPct val="0"/>
        </a:spcAft>
        <a:defRPr sz="3600" kern="1200">
          <a:solidFill>
            <a:schemeClr val="bg2"/>
          </a:solidFill>
          <a:latin typeface="+mj-lt"/>
          <a:ea typeface="+mj-ea"/>
          <a:cs typeface="+mj-cs"/>
        </a:defRPr>
      </a:lvl1pPr>
      <a:lvl2pPr algn="ctr" defTabSz="457200" rtl="0" eaLnBrk="0" fontAlgn="base" hangingPunct="0">
        <a:spcBef>
          <a:spcPct val="0"/>
        </a:spcBef>
        <a:spcAft>
          <a:spcPct val="0"/>
        </a:spcAft>
        <a:defRPr sz="3600">
          <a:solidFill>
            <a:schemeClr val="bg2"/>
          </a:solidFill>
          <a:latin typeface="Palatino Linotype" panose="02040502050505030304" pitchFamily="18" charset="0"/>
        </a:defRPr>
      </a:lvl2pPr>
      <a:lvl3pPr algn="ctr" defTabSz="457200" rtl="0" eaLnBrk="0" fontAlgn="base" hangingPunct="0">
        <a:spcBef>
          <a:spcPct val="0"/>
        </a:spcBef>
        <a:spcAft>
          <a:spcPct val="0"/>
        </a:spcAft>
        <a:defRPr sz="3600">
          <a:solidFill>
            <a:schemeClr val="bg2"/>
          </a:solidFill>
          <a:latin typeface="Palatino Linotype" panose="02040502050505030304" pitchFamily="18" charset="0"/>
        </a:defRPr>
      </a:lvl3pPr>
      <a:lvl4pPr algn="ctr" defTabSz="457200" rtl="0" eaLnBrk="0" fontAlgn="base" hangingPunct="0">
        <a:spcBef>
          <a:spcPct val="0"/>
        </a:spcBef>
        <a:spcAft>
          <a:spcPct val="0"/>
        </a:spcAft>
        <a:defRPr sz="3600">
          <a:solidFill>
            <a:schemeClr val="bg2"/>
          </a:solidFill>
          <a:latin typeface="Palatino Linotype" panose="02040502050505030304" pitchFamily="18" charset="0"/>
        </a:defRPr>
      </a:lvl4pPr>
      <a:lvl5pPr algn="ctr" defTabSz="457200" rtl="0" eaLnBrk="0" fontAlgn="base" hangingPunct="0">
        <a:spcBef>
          <a:spcPct val="0"/>
        </a:spcBef>
        <a:spcAft>
          <a:spcPct val="0"/>
        </a:spcAft>
        <a:defRPr sz="3600">
          <a:solidFill>
            <a:schemeClr val="bg2"/>
          </a:solidFill>
          <a:latin typeface="Palatino Linotype" panose="02040502050505030304" pitchFamily="18" charset="0"/>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0" fontAlgn="base" hangingPunct="0">
        <a:spcBef>
          <a:spcPts val="1000"/>
        </a:spcBef>
        <a:spcAft>
          <a:spcPct val="0"/>
        </a:spcAft>
        <a:buClr>
          <a:schemeClr val="accent1"/>
        </a:buClr>
        <a:buSzPct val="80000"/>
        <a:buFont typeface="Wingdings 3" panose="05040102010807070707" pitchFamily="18" charset="2"/>
        <a:buChar char=""/>
        <a:defRPr kern="1200">
          <a:solidFill>
            <a:srgbClr val="404040"/>
          </a:solidFill>
          <a:latin typeface="+mn-lt"/>
          <a:ea typeface="+mn-ea"/>
          <a:cs typeface="+mn-cs"/>
        </a:defRPr>
      </a:lvl1pPr>
      <a:lvl2pPr marL="742950" indent="-285750" algn="l" defTabSz="457200" rtl="0" eaLnBrk="0" fontAlgn="base" hangingPunct="0">
        <a:spcBef>
          <a:spcPts val="1000"/>
        </a:spcBef>
        <a:spcAft>
          <a:spcPct val="0"/>
        </a:spcAft>
        <a:buClr>
          <a:schemeClr val="accent1"/>
        </a:buClr>
        <a:buSzPct val="80000"/>
        <a:buFont typeface="Wingdings 3" panose="05040102010807070707" pitchFamily="18" charset="2"/>
        <a:buChar char=""/>
        <a:defRPr sz="1600" kern="1200">
          <a:solidFill>
            <a:srgbClr val="404040"/>
          </a:solidFill>
          <a:latin typeface="+mn-lt"/>
          <a:ea typeface="+mn-ea"/>
          <a:cs typeface="+mn-cs"/>
        </a:defRPr>
      </a:lvl2pPr>
      <a:lvl3pPr marL="1143000" indent="-228600" algn="l" defTabSz="457200" rtl="0" eaLnBrk="0" fontAlgn="base" hangingPunct="0">
        <a:spcBef>
          <a:spcPts val="1000"/>
        </a:spcBef>
        <a:spcAft>
          <a:spcPct val="0"/>
        </a:spcAft>
        <a:buClr>
          <a:schemeClr val="accent1"/>
        </a:buClr>
        <a:buSzPct val="80000"/>
        <a:buFont typeface="Wingdings 3" panose="05040102010807070707" pitchFamily="18" charset="2"/>
        <a:buChar char=""/>
        <a:defRPr sz="1400" kern="1200">
          <a:solidFill>
            <a:srgbClr val="404040"/>
          </a:solidFill>
          <a:latin typeface="+mn-lt"/>
          <a:ea typeface="+mn-ea"/>
          <a:cs typeface="+mn-cs"/>
        </a:defRPr>
      </a:lvl3pPr>
      <a:lvl4pPr marL="1600200" indent="-228600" algn="l" defTabSz="457200" rtl="0" eaLnBrk="0" fontAlgn="base" hangingPunct="0">
        <a:spcBef>
          <a:spcPts val="1000"/>
        </a:spcBef>
        <a:spcAft>
          <a:spcPct val="0"/>
        </a:spcAft>
        <a:buClr>
          <a:schemeClr val="accent1"/>
        </a:buClr>
        <a:buSzPct val="80000"/>
        <a:buFont typeface="Wingdings 3" panose="05040102010807070707" pitchFamily="18" charset="2"/>
        <a:buChar char=""/>
        <a:defRPr sz="1200" kern="1200">
          <a:solidFill>
            <a:srgbClr val="404040"/>
          </a:solidFill>
          <a:latin typeface="+mn-lt"/>
          <a:ea typeface="+mn-ea"/>
          <a:cs typeface="+mn-cs"/>
        </a:defRPr>
      </a:lvl4pPr>
      <a:lvl5pPr marL="2057400" indent="-228600" algn="l" defTabSz="457200" rtl="0" eaLnBrk="0" fontAlgn="base" hangingPunct="0">
        <a:spcBef>
          <a:spcPts val="1000"/>
        </a:spcBef>
        <a:spcAft>
          <a:spcPct val="0"/>
        </a:spcAft>
        <a:buClr>
          <a:schemeClr val="accent1"/>
        </a:buClr>
        <a:buSzPct val="80000"/>
        <a:buFont typeface="Wingdings 3" panose="05040102010807070707" pitchFamily="18" charset="2"/>
        <a:buChar char=""/>
        <a:defRPr sz="1200" kern="1200">
          <a:solidFill>
            <a:srgbClr val="404040"/>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p:cNvSpPr>
            <a:spLocks noGrp="1"/>
          </p:cNvSpPr>
          <p:nvPr>
            <p:ph type="ctrTitle"/>
          </p:nvPr>
        </p:nvSpPr>
        <p:spPr>
          <a:xfrm>
            <a:off x="1054442" y="3117949"/>
            <a:ext cx="10083115" cy="2983256"/>
          </a:xfrm>
        </p:spPr>
        <p:txBody>
          <a:bodyPr/>
          <a:lstStyle/>
          <a:p>
            <a:pPr eaLnBrk="1" hangingPunct="1"/>
            <a:r>
              <a:rPr lang="en-US" sz="3700" b="1" dirty="0">
                <a:solidFill>
                  <a:schemeClr val="bg1"/>
                </a:solidFill>
              </a:rPr>
              <a:t>Webinar on GST Helpdesk: Navigating Inspection, Search and Seizure</a:t>
            </a:r>
            <a:br>
              <a:rPr lang="en-US" sz="3700" b="1" dirty="0">
                <a:solidFill>
                  <a:schemeClr val="bg1"/>
                </a:solidFill>
              </a:rPr>
            </a:br>
            <a:r>
              <a:rPr lang="en-IN" altLang="en-US" sz="3200" dirty="0">
                <a:solidFill>
                  <a:schemeClr val="accent6">
                    <a:lumMod val="20000"/>
                    <a:lumOff val="80000"/>
                  </a:schemeClr>
                </a:solidFill>
              </a:rPr>
              <a:t/>
            </a:r>
            <a:br>
              <a:rPr lang="en-IN" altLang="en-US" sz="3200" dirty="0">
                <a:solidFill>
                  <a:schemeClr val="accent6">
                    <a:lumMod val="20000"/>
                    <a:lumOff val="80000"/>
                  </a:schemeClr>
                </a:solidFill>
              </a:rPr>
            </a:br>
            <a:r>
              <a:rPr lang="en-IN" altLang="en-US" sz="3200" dirty="0">
                <a:solidFill>
                  <a:schemeClr val="accent6">
                    <a:lumMod val="20000"/>
                    <a:lumOff val="80000"/>
                  </a:schemeClr>
                </a:solidFill>
              </a:rPr>
              <a:t>Date: 18-08-2026              				</a:t>
            </a:r>
            <a:r>
              <a:rPr lang="en-IN" altLang="en-US" sz="3200" dirty="0" smtClean="0">
                <a:solidFill>
                  <a:schemeClr val="accent6">
                    <a:lumMod val="20000"/>
                    <a:lumOff val="80000"/>
                  </a:schemeClr>
                </a:solidFill>
              </a:rPr>
              <a:t>By CA Ritesh Arora</a:t>
            </a:r>
            <a:endParaRPr lang="en-IN" altLang="en-US" sz="3200" dirty="0">
              <a:solidFill>
                <a:schemeClr val="accent6">
                  <a:lumMod val="20000"/>
                  <a:lumOff val="80000"/>
                </a:schemeClr>
              </a:solidFill>
            </a:endParaRPr>
          </a:p>
        </p:txBody>
      </p:sp>
      <p:sp>
        <p:nvSpPr>
          <p:cNvPr id="4" name="Rectangle 3"/>
          <p:cNvSpPr/>
          <p:nvPr/>
        </p:nvSpPr>
        <p:spPr>
          <a:xfrm>
            <a:off x="0" y="6550223"/>
            <a:ext cx="3248133" cy="307777"/>
          </a:xfrm>
          <a:prstGeom prst="rect">
            <a:avLst/>
          </a:prstGeom>
        </p:spPr>
        <p:txBody>
          <a:bodyPr wrap="none">
            <a:spAutoFit/>
          </a:bodyPr>
          <a:lstStyle/>
          <a:p>
            <a:pPr>
              <a:defRPr/>
            </a:pPr>
            <a:r>
              <a:rPr lang="en-IN" sz="1400" dirty="0"/>
              <a:t>© GST &amp; Indirect Taxes Committee, ICAI</a:t>
            </a:r>
          </a:p>
        </p:txBody>
      </p:sp>
      <p:sp>
        <p:nvSpPr>
          <p:cNvPr id="5" name="Subtitle 2">
            <a:extLst>
              <a:ext uri="{FF2B5EF4-FFF2-40B4-BE49-F238E27FC236}">
                <a16:creationId xmlns:a16="http://schemas.microsoft.com/office/drawing/2014/main" id="{EBFDEEB1-51D2-4914-8556-EBD581E02597}"/>
              </a:ext>
            </a:extLst>
          </p:cNvPr>
          <p:cNvSpPr>
            <a:spLocks noGrp="1"/>
          </p:cNvSpPr>
          <p:nvPr>
            <p:ph type="subTitle" idx="1"/>
          </p:nvPr>
        </p:nvSpPr>
        <p:spPr>
          <a:xfrm>
            <a:off x="2221799" y="1103049"/>
            <a:ext cx="8233092" cy="2014900"/>
          </a:xfrm>
        </p:spPr>
        <p:txBody>
          <a:bodyPr rtlCol="0">
            <a:normAutofit fontScale="92500"/>
          </a:bodyPr>
          <a:lstStyle/>
          <a:p>
            <a:pPr algn="ctr" eaLnBrk="1" fontAlgn="auto" hangingPunct="1">
              <a:spcAft>
                <a:spcPts val="0"/>
              </a:spcAft>
              <a:buFont typeface="Wingdings 3" charset="2"/>
              <a:buNone/>
              <a:defRPr/>
            </a:pPr>
            <a:r>
              <a:rPr lang="en-IN" sz="4400" dirty="0">
                <a:solidFill>
                  <a:srgbClr val="FFFF00"/>
                </a:solidFill>
              </a:rPr>
              <a:t>The Institute of Chartered Accountants of India</a:t>
            </a:r>
          </a:p>
          <a:p>
            <a:pPr algn="ctr" eaLnBrk="1" fontAlgn="auto" hangingPunct="1">
              <a:spcAft>
                <a:spcPts val="0"/>
              </a:spcAft>
              <a:defRPr/>
            </a:pPr>
            <a:r>
              <a:rPr lang="en-IN" sz="3500" dirty="0">
                <a:solidFill>
                  <a:srgbClr val="FFFF00"/>
                </a:solidFill>
              </a:rPr>
              <a:t>GST &amp; Indirect Taxes Committee</a:t>
            </a:r>
          </a:p>
          <a:p>
            <a:pPr algn="ctr" eaLnBrk="1" fontAlgn="auto" hangingPunct="1">
              <a:spcAft>
                <a:spcPts val="0"/>
              </a:spcAft>
              <a:defRPr/>
            </a:pPr>
            <a:endParaRPr lang="en-IN" sz="4400" dirty="0">
              <a:solidFill>
                <a:srgbClr val="C00000"/>
              </a:solidFill>
              <a:latin typeface="Bodoni MT Poster Compressed" pitchFamily="18" charset="0"/>
            </a:endParaRPr>
          </a:p>
        </p:txBody>
      </p:sp>
    </p:spTree>
    <p:extLst>
      <p:ext uri="{BB962C8B-B14F-4D97-AF65-F5344CB8AC3E}">
        <p14:creationId xmlns:p14="http://schemas.microsoft.com/office/powerpoint/2010/main" val="204095861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43138" y="0"/>
            <a:ext cx="8244753" cy="1378226"/>
          </a:xfrm>
        </p:spPr>
        <p:txBody>
          <a:bodyPr/>
          <a:lstStyle/>
          <a:p>
            <a:r>
              <a:rPr lang="en-US" sz="3200" b="1" dirty="0">
                <a:solidFill>
                  <a:schemeClr val="bg1"/>
                </a:solidFill>
              </a:rPr>
              <a:t>Navigating Inspection, Search and Seizure Through a different lens</a:t>
            </a:r>
            <a:endParaRPr lang="en-IN" sz="3200" dirty="0"/>
          </a:p>
        </p:txBody>
      </p:sp>
      <p:sp>
        <p:nvSpPr>
          <p:cNvPr id="3" name="Content Placeholder 2"/>
          <p:cNvSpPr>
            <a:spLocks noGrp="1"/>
          </p:cNvSpPr>
          <p:nvPr>
            <p:ph idx="1"/>
          </p:nvPr>
        </p:nvSpPr>
        <p:spPr>
          <a:xfrm>
            <a:off x="831273" y="1358900"/>
            <a:ext cx="10958945" cy="5032375"/>
          </a:xfrm>
        </p:spPr>
        <p:txBody>
          <a:bodyPr/>
          <a:lstStyle/>
          <a:p>
            <a:pPr marL="0" indent="0" algn="just">
              <a:buNone/>
            </a:pPr>
            <a:r>
              <a:rPr lang="en-IN" sz="2800" dirty="0" smtClean="0"/>
              <a:t>because </a:t>
            </a:r>
            <a:r>
              <a:rPr lang="en-IN" sz="2800" dirty="0"/>
              <a:t>the officer suggests a liability during inspection. CBIC has also issued Instruction No. 01/2024-25 dated 30.05.2024 in this regard, emphasising that investigation should not be used as a means for forcing taxpayers to make payments.</a:t>
            </a:r>
          </a:p>
          <a:p>
            <a:pPr marL="0" indent="0" algn="just">
              <a:buNone/>
            </a:pPr>
            <a:r>
              <a:rPr lang="en-IN" sz="2800" dirty="0"/>
              <a:t>If payment is nevertheless made under pressure, the circumstances should be immediately placed on record and it should be clarified that the payment is not an admission of liability.</a:t>
            </a:r>
          </a:p>
          <a:p>
            <a:pPr marL="0" indent="0" algn="just">
              <a:buNone/>
            </a:pPr>
            <a:r>
              <a:rPr lang="en-IN" sz="2800" dirty="0"/>
              <a:t>Practically, if such payment has already been made, I would suggest filing a refund application and obtaining RFD-02. This would make it difficult for the Revenue to subsequently contend that the payment was voluntary or an undisputed acceptance of liability.</a:t>
            </a:r>
          </a:p>
          <a:p>
            <a:pPr marL="0" indent="0">
              <a:buNone/>
            </a:pPr>
            <a:endParaRPr lang="en-IN" dirty="0"/>
          </a:p>
        </p:txBody>
      </p:sp>
      <p:sp>
        <p:nvSpPr>
          <p:cNvPr id="4" name="Footer Placeholder 3"/>
          <p:cNvSpPr>
            <a:spLocks noGrp="1"/>
          </p:cNvSpPr>
          <p:nvPr>
            <p:ph type="ftr" sz="quarter" idx="11"/>
          </p:nvPr>
        </p:nvSpPr>
        <p:spPr/>
        <p:txBody>
          <a:bodyPr/>
          <a:lstStyle/>
          <a:p>
            <a:pPr>
              <a:defRPr/>
            </a:pPr>
            <a:r>
              <a:rPr lang="en-IN" dirty="0" smtClean="0"/>
              <a:t>© GST &amp; Indirect Taxes Committee, ICAI</a:t>
            </a:r>
            <a:endParaRPr lang="en-IN" dirty="0"/>
          </a:p>
        </p:txBody>
      </p:sp>
      <p:sp>
        <p:nvSpPr>
          <p:cNvPr id="5" name="Slide Number Placeholder 4"/>
          <p:cNvSpPr>
            <a:spLocks noGrp="1"/>
          </p:cNvSpPr>
          <p:nvPr>
            <p:ph type="sldNum" sz="quarter" idx="12"/>
          </p:nvPr>
        </p:nvSpPr>
        <p:spPr/>
        <p:txBody>
          <a:bodyPr/>
          <a:lstStyle/>
          <a:p>
            <a:fld id="{2AC1C4F3-0758-4693-96D4-8901426768B0}" type="slidenum">
              <a:rPr lang="en-IN" altLang="en-US" smtClean="0"/>
              <a:pPr/>
              <a:t>10</a:t>
            </a:fld>
            <a:endParaRPr lang="en-IN" altLang="en-US"/>
          </a:p>
        </p:txBody>
      </p:sp>
    </p:spTree>
    <p:extLst>
      <p:ext uri="{BB962C8B-B14F-4D97-AF65-F5344CB8AC3E}">
        <p14:creationId xmlns:p14="http://schemas.microsoft.com/office/powerpoint/2010/main" val="329487331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43138" y="0"/>
            <a:ext cx="8300171" cy="1378226"/>
          </a:xfrm>
        </p:spPr>
        <p:txBody>
          <a:bodyPr/>
          <a:lstStyle/>
          <a:p>
            <a:r>
              <a:rPr lang="en-US" sz="3200" b="1" dirty="0">
                <a:solidFill>
                  <a:schemeClr val="bg1"/>
                </a:solidFill>
              </a:rPr>
              <a:t>Navigating Inspection, Search and Seizure Through a different lens</a:t>
            </a:r>
            <a:endParaRPr lang="en-IN" sz="3200" dirty="0"/>
          </a:p>
        </p:txBody>
      </p:sp>
      <p:sp>
        <p:nvSpPr>
          <p:cNvPr id="3" name="Content Placeholder 2"/>
          <p:cNvSpPr>
            <a:spLocks noGrp="1"/>
          </p:cNvSpPr>
          <p:nvPr>
            <p:ph idx="1"/>
          </p:nvPr>
        </p:nvSpPr>
        <p:spPr>
          <a:xfrm>
            <a:off x="831273" y="1378226"/>
            <a:ext cx="10598727" cy="5013049"/>
          </a:xfrm>
        </p:spPr>
        <p:txBody>
          <a:bodyPr/>
          <a:lstStyle/>
          <a:p>
            <a:r>
              <a:rPr lang="en-IN" sz="2800" b="1" dirty="0"/>
              <a:t>Question 4</a:t>
            </a:r>
            <a:endParaRPr lang="en-IN" sz="2800" dirty="0"/>
          </a:p>
          <a:p>
            <a:pPr marL="0" indent="0">
              <a:buNone/>
            </a:pPr>
            <a:r>
              <a:rPr lang="en-IN" sz="2800" i="1" dirty="0"/>
              <a:t>Can laptops, mobile phones, computers, etc. be seized from the place of inspection?</a:t>
            </a:r>
          </a:p>
          <a:p>
            <a:r>
              <a:rPr lang="en-IN" sz="2800" b="1" dirty="0"/>
              <a:t>Answer</a:t>
            </a:r>
          </a:p>
          <a:p>
            <a:pPr marL="0" indent="0">
              <a:buNone/>
            </a:pPr>
            <a:r>
              <a:rPr lang="en-IN" sz="2800" dirty="0"/>
              <a:t>Not merely because these items are found at the premises.</a:t>
            </a:r>
          </a:p>
          <a:p>
            <a:pPr marL="0" indent="0" algn="just">
              <a:buNone/>
            </a:pPr>
            <a:r>
              <a:rPr lang="en-IN" sz="2800" dirty="0"/>
              <a:t>Section 67(2) permits seizure of goods liable to confiscation and documents, books or things only when they are “secreted” and are relevant to the proceedings. Therefore, the fact that a laptop, mobile phone or computer is present at the premises does not, by itself, justify its seizure.</a:t>
            </a:r>
          </a:p>
          <a:p>
            <a:endParaRPr lang="en-IN" dirty="0"/>
          </a:p>
        </p:txBody>
      </p:sp>
      <p:sp>
        <p:nvSpPr>
          <p:cNvPr id="4" name="Footer Placeholder 3"/>
          <p:cNvSpPr>
            <a:spLocks noGrp="1"/>
          </p:cNvSpPr>
          <p:nvPr>
            <p:ph type="ftr" sz="quarter" idx="11"/>
          </p:nvPr>
        </p:nvSpPr>
        <p:spPr/>
        <p:txBody>
          <a:bodyPr/>
          <a:lstStyle/>
          <a:p>
            <a:pPr>
              <a:defRPr/>
            </a:pPr>
            <a:r>
              <a:rPr lang="en-IN" smtClean="0"/>
              <a:t>© GST &amp; Indirect Taxes Committee, ICAI</a:t>
            </a:r>
            <a:endParaRPr lang="en-IN" dirty="0"/>
          </a:p>
        </p:txBody>
      </p:sp>
      <p:sp>
        <p:nvSpPr>
          <p:cNvPr id="5" name="Slide Number Placeholder 4"/>
          <p:cNvSpPr>
            <a:spLocks noGrp="1"/>
          </p:cNvSpPr>
          <p:nvPr>
            <p:ph type="sldNum" sz="quarter" idx="12"/>
          </p:nvPr>
        </p:nvSpPr>
        <p:spPr/>
        <p:txBody>
          <a:bodyPr/>
          <a:lstStyle/>
          <a:p>
            <a:fld id="{2AC1C4F3-0758-4693-96D4-8901426768B0}" type="slidenum">
              <a:rPr lang="en-IN" altLang="en-US" smtClean="0"/>
              <a:pPr/>
              <a:t>11</a:t>
            </a:fld>
            <a:endParaRPr lang="en-IN" altLang="en-US"/>
          </a:p>
        </p:txBody>
      </p:sp>
    </p:spTree>
    <p:extLst>
      <p:ext uri="{BB962C8B-B14F-4D97-AF65-F5344CB8AC3E}">
        <p14:creationId xmlns:p14="http://schemas.microsoft.com/office/powerpoint/2010/main" val="379926319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43138" y="0"/>
            <a:ext cx="8300171" cy="1378226"/>
          </a:xfrm>
        </p:spPr>
        <p:txBody>
          <a:bodyPr/>
          <a:lstStyle/>
          <a:p>
            <a:r>
              <a:rPr lang="en-US" sz="3200" b="1" dirty="0">
                <a:solidFill>
                  <a:schemeClr val="bg1"/>
                </a:solidFill>
              </a:rPr>
              <a:t>Navigating Inspection, Search and Seizure Through a different lens</a:t>
            </a:r>
            <a:endParaRPr lang="en-IN" sz="3200" dirty="0"/>
          </a:p>
        </p:txBody>
      </p:sp>
      <p:sp>
        <p:nvSpPr>
          <p:cNvPr id="3" name="Content Placeholder 2"/>
          <p:cNvSpPr>
            <a:spLocks noGrp="1"/>
          </p:cNvSpPr>
          <p:nvPr>
            <p:ph idx="1"/>
          </p:nvPr>
        </p:nvSpPr>
        <p:spPr>
          <a:xfrm>
            <a:off x="831273" y="1759527"/>
            <a:ext cx="10598727" cy="4447309"/>
          </a:xfrm>
        </p:spPr>
        <p:txBody>
          <a:bodyPr/>
          <a:lstStyle/>
          <a:p>
            <a:pPr marL="0" indent="0" algn="just">
              <a:buNone/>
            </a:pPr>
            <a:r>
              <a:rPr lang="en-IN" sz="2800" dirty="0"/>
              <a:t>The key question is whether the article was actually “secreted” and whether it is useful or relevant to the proceedings. If it is openly available and not concealed, the authority should be able to establish the statutory basis for seizure under Section 67(2).</a:t>
            </a:r>
          </a:p>
          <a:p>
            <a:pPr marL="0" indent="0" algn="just">
              <a:buNone/>
            </a:pPr>
            <a:r>
              <a:rPr lang="en-IN" sz="2800" dirty="0"/>
              <a:t>The same principle applies to electronic records. The mere presence of passwords, cloud storage, folders or electronic devices does not automatically mean that the device itself can be seized. The statutory requirement of “secreted” and relevance must still be satisfied.</a:t>
            </a:r>
          </a:p>
          <a:p>
            <a:endParaRPr lang="en-IN" dirty="0"/>
          </a:p>
        </p:txBody>
      </p:sp>
      <p:sp>
        <p:nvSpPr>
          <p:cNvPr id="4" name="Footer Placeholder 3"/>
          <p:cNvSpPr>
            <a:spLocks noGrp="1"/>
          </p:cNvSpPr>
          <p:nvPr>
            <p:ph type="ftr" sz="quarter" idx="11"/>
          </p:nvPr>
        </p:nvSpPr>
        <p:spPr/>
        <p:txBody>
          <a:bodyPr/>
          <a:lstStyle/>
          <a:p>
            <a:pPr>
              <a:defRPr/>
            </a:pPr>
            <a:r>
              <a:rPr lang="en-IN" smtClean="0"/>
              <a:t>© GST &amp; Indirect Taxes Committee, ICAI</a:t>
            </a:r>
            <a:endParaRPr lang="en-IN" dirty="0"/>
          </a:p>
        </p:txBody>
      </p:sp>
      <p:sp>
        <p:nvSpPr>
          <p:cNvPr id="5" name="Slide Number Placeholder 4"/>
          <p:cNvSpPr>
            <a:spLocks noGrp="1"/>
          </p:cNvSpPr>
          <p:nvPr>
            <p:ph type="sldNum" sz="quarter" idx="12"/>
          </p:nvPr>
        </p:nvSpPr>
        <p:spPr/>
        <p:txBody>
          <a:bodyPr/>
          <a:lstStyle/>
          <a:p>
            <a:fld id="{2AC1C4F3-0758-4693-96D4-8901426768B0}" type="slidenum">
              <a:rPr lang="en-IN" altLang="en-US" smtClean="0"/>
              <a:pPr/>
              <a:t>12</a:t>
            </a:fld>
            <a:endParaRPr lang="en-IN" altLang="en-US"/>
          </a:p>
        </p:txBody>
      </p:sp>
    </p:spTree>
    <p:extLst>
      <p:ext uri="{BB962C8B-B14F-4D97-AF65-F5344CB8AC3E}">
        <p14:creationId xmlns:p14="http://schemas.microsoft.com/office/powerpoint/2010/main" val="225585266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43138" y="0"/>
            <a:ext cx="8300171" cy="1378226"/>
          </a:xfrm>
        </p:spPr>
        <p:txBody>
          <a:bodyPr/>
          <a:lstStyle/>
          <a:p>
            <a:r>
              <a:rPr lang="en-US" sz="3200" b="1" dirty="0">
                <a:solidFill>
                  <a:schemeClr val="bg1"/>
                </a:solidFill>
              </a:rPr>
              <a:t>Navigating Inspection, Search and Seizure Through a different lens</a:t>
            </a:r>
            <a:endParaRPr lang="en-IN" sz="3200" dirty="0"/>
          </a:p>
        </p:txBody>
      </p:sp>
      <p:sp>
        <p:nvSpPr>
          <p:cNvPr id="3" name="Content Placeholder 2"/>
          <p:cNvSpPr>
            <a:spLocks noGrp="1"/>
          </p:cNvSpPr>
          <p:nvPr>
            <p:ph idx="1"/>
          </p:nvPr>
        </p:nvSpPr>
        <p:spPr>
          <a:xfrm>
            <a:off x="831273" y="1565565"/>
            <a:ext cx="10889672" cy="4641272"/>
          </a:xfrm>
        </p:spPr>
        <p:txBody>
          <a:bodyPr/>
          <a:lstStyle/>
          <a:p>
            <a:r>
              <a:rPr lang="en-IN" sz="2800" b="1" dirty="0" smtClean="0"/>
              <a:t>Question </a:t>
            </a:r>
            <a:r>
              <a:rPr lang="en-IN" sz="2800" b="1" dirty="0"/>
              <a:t>5</a:t>
            </a:r>
          </a:p>
          <a:p>
            <a:pPr marL="0" indent="0">
              <a:buNone/>
            </a:pPr>
            <a:r>
              <a:rPr lang="en-IN" sz="2800" i="1" dirty="0"/>
              <a:t>What are the implications if a discrepancy in stock is detected?</a:t>
            </a:r>
          </a:p>
          <a:p>
            <a:r>
              <a:rPr lang="en-IN" sz="2800" b="1" dirty="0" smtClean="0"/>
              <a:t>Answer</a:t>
            </a:r>
          </a:p>
          <a:p>
            <a:pPr marL="0" indent="0">
              <a:buNone/>
            </a:pPr>
            <a:r>
              <a:rPr lang="en-IN" sz="2800" dirty="0"/>
              <a:t>A stock discrepancy by itself does not automatically establish </a:t>
            </a:r>
            <a:r>
              <a:rPr lang="en-IN" sz="2800" dirty="0" smtClean="0"/>
              <a:t>tax evasion. The </a:t>
            </a:r>
            <a:r>
              <a:rPr lang="en-IN" sz="2800" dirty="0"/>
              <a:t>department has to examine the nature and reason for the difference.</a:t>
            </a:r>
          </a:p>
          <a:p>
            <a:pPr marL="0" indent="0" algn="just">
              <a:buNone/>
            </a:pPr>
            <a:r>
              <a:rPr lang="en-IN" sz="2800" dirty="0"/>
              <a:t>For example, there may be timing differences, accounting or recording errors, goods received but not yet accounted for, or differences arising from the method of stock measurement.</a:t>
            </a:r>
          </a:p>
          <a:p>
            <a:pPr marL="0" indent="0">
              <a:buNone/>
            </a:pPr>
            <a:r>
              <a:rPr lang="en-IN" sz="2800" dirty="0"/>
              <a:t>Therefore, the taxpayer should immediately reconcile the physical stock</a:t>
            </a:r>
          </a:p>
          <a:p>
            <a:pPr lvl="0">
              <a:buFont typeface="Wingdings" panose="05000000000000000000" pitchFamily="2" charset="2"/>
              <a:buChar char="ü"/>
            </a:pPr>
            <a:endParaRPr lang="en-IN" sz="2800" dirty="0"/>
          </a:p>
          <a:p>
            <a:endParaRPr lang="en-IN" dirty="0"/>
          </a:p>
        </p:txBody>
      </p:sp>
      <p:sp>
        <p:nvSpPr>
          <p:cNvPr id="4" name="Footer Placeholder 3"/>
          <p:cNvSpPr>
            <a:spLocks noGrp="1"/>
          </p:cNvSpPr>
          <p:nvPr>
            <p:ph type="ftr" sz="quarter" idx="11"/>
          </p:nvPr>
        </p:nvSpPr>
        <p:spPr/>
        <p:txBody>
          <a:bodyPr/>
          <a:lstStyle/>
          <a:p>
            <a:pPr>
              <a:defRPr/>
            </a:pPr>
            <a:r>
              <a:rPr lang="en-IN" dirty="0" smtClean="0"/>
              <a:t>© GST &amp; Indirect Taxes Committee, ICAI</a:t>
            </a:r>
            <a:endParaRPr lang="en-IN" dirty="0"/>
          </a:p>
        </p:txBody>
      </p:sp>
      <p:sp>
        <p:nvSpPr>
          <p:cNvPr id="5" name="Slide Number Placeholder 4"/>
          <p:cNvSpPr>
            <a:spLocks noGrp="1"/>
          </p:cNvSpPr>
          <p:nvPr>
            <p:ph type="sldNum" sz="quarter" idx="12"/>
          </p:nvPr>
        </p:nvSpPr>
        <p:spPr/>
        <p:txBody>
          <a:bodyPr/>
          <a:lstStyle/>
          <a:p>
            <a:fld id="{2AC1C4F3-0758-4693-96D4-8901426768B0}" type="slidenum">
              <a:rPr lang="en-IN" altLang="en-US" smtClean="0"/>
              <a:pPr/>
              <a:t>13</a:t>
            </a:fld>
            <a:endParaRPr lang="en-IN" altLang="en-US"/>
          </a:p>
        </p:txBody>
      </p:sp>
    </p:spTree>
    <p:extLst>
      <p:ext uri="{BB962C8B-B14F-4D97-AF65-F5344CB8AC3E}">
        <p14:creationId xmlns:p14="http://schemas.microsoft.com/office/powerpoint/2010/main" val="143189996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43138" y="0"/>
            <a:ext cx="8300171" cy="1378226"/>
          </a:xfrm>
        </p:spPr>
        <p:txBody>
          <a:bodyPr/>
          <a:lstStyle/>
          <a:p>
            <a:r>
              <a:rPr lang="en-US" sz="3200" b="1" dirty="0">
                <a:solidFill>
                  <a:schemeClr val="bg1"/>
                </a:solidFill>
              </a:rPr>
              <a:t>Navigating Inspection, Search and Seizure Through a different lens</a:t>
            </a:r>
            <a:endParaRPr lang="en-IN" sz="3200" dirty="0"/>
          </a:p>
        </p:txBody>
      </p:sp>
      <p:sp>
        <p:nvSpPr>
          <p:cNvPr id="3" name="Content Placeholder 2"/>
          <p:cNvSpPr>
            <a:spLocks noGrp="1"/>
          </p:cNvSpPr>
          <p:nvPr>
            <p:ph idx="1"/>
          </p:nvPr>
        </p:nvSpPr>
        <p:spPr>
          <a:xfrm>
            <a:off x="831273" y="1759527"/>
            <a:ext cx="10598727" cy="4447309"/>
          </a:xfrm>
        </p:spPr>
        <p:txBody>
          <a:bodyPr/>
          <a:lstStyle/>
          <a:p>
            <a:pPr marL="0" indent="0" algn="just">
              <a:buNone/>
            </a:pPr>
            <a:r>
              <a:rPr lang="en-IN" sz="2800" dirty="0" smtClean="0"/>
              <a:t>with </a:t>
            </a:r>
            <a:r>
              <a:rPr lang="en-IN" sz="2800" dirty="0"/>
              <a:t>the books and supporting documents and place the explanation on record. If the department still alleges suppression of stock, it must establish how the discrepancy actually amounts to suppression of taxable stock and consequent tax evasion</a:t>
            </a:r>
            <a:r>
              <a:rPr lang="en-IN" sz="2800" dirty="0" smtClean="0"/>
              <a:t>.</a:t>
            </a:r>
            <a:endParaRPr lang="en-IN" sz="1050" dirty="0" smtClean="0"/>
          </a:p>
          <a:p>
            <a:r>
              <a:rPr lang="en-IN" sz="2800" b="1" dirty="0" smtClean="0"/>
              <a:t>Question 6</a:t>
            </a:r>
            <a:endParaRPr lang="en-IN" sz="2800" b="1" dirty="0"/>
          </a:p>
          <a:p>
            <a:pPr marL="0" indent="0">
              <a:buNone/>
            </a:pPr>
            <a:r>
              <a:rPr lang="en-IN" sz="2800" i="1" dirty="0"/>
              <a:t>What precautions should be taken when the inspection team asks for documents after completion of inspection/search proceedings?</a:t>
            </a:r>
          </a:p>
          <a:p>
            <a:r>
              <a:rPr lang="en-IN" sz="2800" b="1" dirty="0"/>
              <a:t>Answer</a:t>
            </a:r>
          </a:p>
          <a:p>
            <a:pPr marL="0" indent="0" algn="just">
              <a:buNone/>
            </a:pPr>
            <a:r>
              <a:rPr lang="en-IN" sz="2800" dirty="0"/>
              <a:t>The first precaution is to ensure that the documents being asked for are</a:t>
            </a:r>
          </a:p>
        </p:txBody>
      </p:sp>
      <p:sp>
        <p:nvSpPr>
          <p:cNvPr id="4" name="Footer Placeholder 3"/>
          <p:cNvSpPr>
            <a:spLocks noGrp="1"/>
          </p:cNvSpPr>
          <p:nvPr>
            <p:ph type="ftr" sz="quarter" idx="11"/>
          </p:nvPr>
        </p:nvSpPr>
        <p:spPr/>
        <p:txBody>
          <a:bodyPr/>
          <a:lstStyle/>
          <a:p>
            <a:pPr>
              <a:defRPr/>
            </a:pPr>
            <a:r>
              <a:rPr lang="en-IN" smtClean="0"/>
              <a:t>© GST &amp; Indirect Taxes Committee, ICAI</a:t>
            </a:r>
            <a:endParaRPr lang="en-IN" dirty="0"/>
          </a:p>
        </p:txBody>
      </p:sp>
      <p:sp>
        <p:nvSpPr>
          <p:cNvPr id="5" name="Slide Number Placeholder 4"/>
          <p:cNvSpPr>
            <a:spLocks noGrp="1"/>
          </p:cNvSpPr>
          <p:nvPr>
            <p:ph type="sldNum" sz="quarter" idx="12"/>
          </p:nvPr>
        </p:nvSpPr>
        <p:spPr/>
        <p:txBody>
          <a:bodyPr/>
          <a:lstStyle/>
          <a:p>
            <a:fld id="{2AC1C4F3-0758-4693-96D4-8901426768B0}" type="slidenum">
              <a:rPr lang="en-IN" altLang="en-US" smtClean="0"/>
              <a:pPr/>
              <a:t>14</a:t>
            </a:fld>
            <a:endParaRPr lang="en-IN" altLang="en-US"/>
          </a:p>
        </p:txBody>
      </p:sp>
    </p:spTree>
    <p:extLst>
      <p:ext uri="{BB962C8B-B14F-4D97-AF65-F5344CB8AC3E}">
        <p14:creationId xmlns:p14="http://schemas.microsoft.com/office/powerpoint/2010/main" val="296897389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43138" y="0"/>
            <a:ext cx="8300171" cy="1378226"/>
          </a:xfrm>
        </p:spPr>
        <p:txBody>
          <a:bodyPr/>
          <a:lstStyle/>
          <a:p>
            <a:r>
              <a:rPr lang="en-US" sz="3200" b="1" dirty="0">
                <a:solidFill>
                  <a:schemeClr val="bg1"/>
                </a:solidFill>
              </a:rPr>
              <a:t>Navigating Inspection, Search and Seizure Through a different lens</a:t>
            </a:r>
            <a:endParaRPr lang="en-IN" sz="3200" dirty="0"/>
          </a:p>
        </p:txBody>
      </p:sp>
      <p:sp>
        <p:nvSpPr>
          <p:cNvPr id="3" name="Content Placeholder 2"/>
          <p:cNvSpPr>
            <a:spLocks noGrp="1"/>
          </p:cNvSpPr>
          <p:nvPr>
            <p:ph idx="1"/>
          </p:nvPr>
        </p:nvSpPr>
        <p:spPr>
          <a:xfrm>
            <a:off x="831273" y="1673501"/>
            <a:ext cx="10598727" cy="4533335"/>
          </a:xfrm>
        </p:spPr>
        <p:txBody>
          <a:bodyPr/>
          <a:lstStyle/>
          <a:p>
            <a:pPr marL="0" indent="0">
              <a:buNone/>
            </a:pPr>
            <a:r>
              <a:rPr lang="en-IN" sz="2800" dirty="0" smtClean="0"/>
              <a:t>connected </a:t>
            </a:r>
            <a:r>
              <a:rPr lang="en-IN" sz="2800" dirty="0"/>
              <a:t>with the subject matter and scope of the inspection/search. The taxpayer should avoid providing documents merely as part of a general or roving enquiry.</a:t>
            </a:r>
          </a:p>
          <a:p>
            <a:pPr marL="0" indent="0" algn="just">
              <a:buNone/>
            </a:pPr>
            <a:r>
              <a:rPr lang="en-IN" sz="2800" dirty="0"/>
              <a:t>It is also important to maintain a proper record of exactly what documents have been provided, when they were provided and against which summons or communication. If any document is not available or does not relate to the taxpayer, that should be clearly stated rather than making assumptions or providing incomplete information.</a:t>
            </a:r>
          </a:p>
          <a:p>
            <a:pPr marL="0" indent="0">
              <a:buNone/>
            </a:pPr>
            <a:r>
              <a:rPr lang="en-IN" sz="2800" dirty="0"/>
              <a:t>Most importantly, the taxpayer should not provide documents in </a:t>
            </a:r>
            <a:r>
              <a:rPr lang="en-IN" sz="2800" dirty="0" smtClean="0"/>
              <a:t>a </a:t>
            </a:r>
            <a:r>
              <a:rPr lang="en-IN" sz="2800" dirty="0"/>
              <a:t>manner that inadvertently amounts to an admission of liability. Any </a:t>
            </a:r>
          </a:p>
        </p:txBody>
      </p:sp>
      <p:sp>
        <p:nvSpPr>
          <p:cNvPr id="4" name="Footer Placeholder 3"/>
          <p:cNvSpPr>
            <a:spLocks noGrp="1"/>
          </p:cNvSpPr>
          <p:nvPr>
            <p:ph type="ftr" sz="quarter" idx="11"/>
          </p:nvPr>
        </p:nvSpPr>
        <p:spPr/>
        <p:txBody>
          <a:bodyPr/>
          <a:lstStyle/>
          <a:p>
            <a:pPr>
              <a:defRPr/>
            </a:pPr>
            <a:r>
              <a:rPr lang="en-IN" smtClean="0"/>
              <a:t>© GST &amp; Indirect Taxes Committee, ICAI</a:t>
            </a:r>
            <a:endParaRPr lang="en-IN" dirty="0"/>
          </a:p>
        </p:txBody>
      </p:sp>
      <p:sp>
        <p:nvSpPr>
          <p:cNvPr id="5" name="Slide Number Placeholder 4"/>
          <p:cNvSpPr>
            <a:spLocks noGrp="1"/>
          </p:cNvSpPr>
          <p:nvPr>
            <p:ph type="sldNum" sz="quarter" idx="12"/>
          </p:nvPr>
        </p:nvSpPr>
        <p:spPr/>
        <p:txBody>
          <a:bodyPr/>
          <a:lstStyle/>
          <a:p>
            <a:fld id="{2AC1C4F3-0758-4693-96D4-8901426768B0}" type="slidenum">
              <a:rPr lang="en-IN" altLang="en-US" smtClean="0"/>
              <a:pPr/>
              <a:t>15</a:t>
            </a:fld>
            <a:endParaRPr lang="en-IN" altLang="en-US"/>
          </a:p>
        </p:txBody>
      </p:sp>
    </p:spTree>
    <p:extLst>
      <p:ext uri="{BB962C8B-B14F-4D97-AF65-F5344CB8AC3E}">
        <p14:creationId xmlns:p14="http://schemas.microsoft.com/office/powerpoint/2010/main" val="155817165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43138" y="0"/>
            <a:ext cx="8300171" cy="1378226"/>
          </a:xfrm>
        </p:spPr>
        <p:txBody>
          <a:bodyPr/>
          <a:lstStyle/>
          <a:p>
            <a:r>
              <a:rPr lang="en-US" sz="3200" b="1" dirty="0">
                <a:solidFill>
                  <a:schemeClr val="bg1"/>
                </a:solidFill>
              </a:rPr>
              <a:t>Navigating Inspection, Search and Seizure Through a different lens</a:t>
            </a:r>
            <a:endParaRPr lang="en-IN" sz="3200" dirty="0"/>
          </a:p>
        </p:txBody>
      </p:sp>
      <p:sp>
        <p:nvSpPr>
          <p:cNvPr id="3" name="Content Placeholder 2"/>
          <p:cNvSpPr>
            <a:spLocks noGrp="1"/>
          </p:cNvSpPr>
          <p:nvPr>
            <p:ph idx="1"/>
          </p:nvPr>
        </p:nvSpPr>
        <p:spPr>
          <a:xfrm>
            <a:off x="831273" y="1378227"/>
            <a:ext cx="10598727" cy="4828610"/>
          </a:xfrm>
        </p:spPr>
        <p:txBody>
          <a:bodyPr/>
          <a:lstStyle/>
          <a:p>
            <a:pPr marL="0" indent="0" algn="just">
              <a:buNone/>
            </a:pPr>
            <a:r>
              <a:rPr lang="en-IN" sz="2800" dirty="0" smtClean="0"/>
              <a:t>explanation </a:t>
            </a:r>
            <a:r>
              <a:rPr lang="en-IN" sz="2800" dirty="0"/>
              <a:t>or clarification should be given carefully and, where necessary, without prejudice to the taxpayer’s legal rights.</a:t>
            </a:r>
          </a:p>
          <a:p>
            <a:r>
              <a:rPr lang="en-IN" sz="2800" b="1" dirty="0"/>
              <a:t>Question 7</a:t>
            </a:r>
          </a:p>
          <a:p>
            <a:pPr marL="0" indent="0">
              <a:buNone/>
            </a:pPr>
            <a:r>
              <a:rPr lang="en-IN" sz="2800" i="1" dirty="0"/>
              <a:t>What safeguards are available to the taxpayer during inspection, search and seizure proceedings?</a:t>
            </a:r>
          </a:p>
          <a:p>
            <a:r>
              <a:rPr lang="en-IN" sz="2800" b="1" dirty="0"/>
              <a:t>Answer</a:t>
            </a:r>
            <a:endParaRPr lang="en-IN" sz="2800" dirty="0"/>
          </a:p>
          <a:p>
            <a:pPr marL="0" indent="0">
              <a:buNone/>
            </a:pPr>
            <a:r>
              <a:rPr lang="en-IN" sz="2800" dirty="0"/>
              <a:t>The GST law itself provides several safeguards. The proceedings must be based on the prescribed statutory conditions and proper authorization, and the powers exercised by the officers must remain within the scope of that authorization.</a:t>
            </a:r>
          </a:p>
          <a:p>
            <a:endParaRPr lang="en-IN" dirty="0"/>
          </a:p>
        </p:txBody>
      </p:sp>
      <p:sp>
        <p:nvSpPr>
          <p:cNvPr id="4" name="Footer Placeholder 3"/>
          <p:cNvSpPr>
            <a:spLocks noGrp="1"/>
          </p:cNvSpPr>
          <p:nvPr>
            <p:ph type="ftr" sz="quarter" idx="11"/>
          </p:nvPr>
        </p:nvSpPr>
        <p:spPr/>
        <p:txBody>
          <a:bodyPr/>
          <a:lstStyle/>
          <a:p>
            <a:pPr>
              <a:defRPr/>
            </a:pPr>
            <a:r>
              <a:rPr lang="en-IN" smtClean="0"/>
              <a:t>© GST &amp; Indirect Taxes Committee, ICAI</a:t>
            </a:r>
            <a:endParaRPr lang="en-IN" dirty="0"/>
          </a:p>
        </p:txBody>
      </p:sp>
      <p:sp>
        <p:nvSpPr>
          <p:cNvPr id="5" name="Slide Number Placeholder 4"/>
          <p:cNvSpPr>
            <a:spLocks noGrp="1"/>
          </p:cNvSpPr>
          <p:nvPr>
            <p:ph type="sldNum" sz="quarter" idx="12"/>
          </p:nvPr>
        </p:nvSpPr>
        <p:spPr/>
        <p:txBody>
          <a:bodyPr/>
          <a:lstStyle/>
          <a:p>
            <a:fld id="{2AC1C4F3-0758-4693-96D4-8901426768B0}" type="slidenum">
              <a:rPr lang="en-IN" altLang="en-US" smtClean="0"/>
              <a:pPr/>
              <a:t>16</a:t>
            </a:fld>
            <a:endParaRPr lang="en-IN" altLang="en-US"/>
          </a:p>
        </p:txBody>
      </p:sp>
    </p:spTree>
    <p:extLst>
      <p:ext uri="{BB962C8B-B14F-4D97-AF65-F5344CB8AC3E}">
        <p14:creationId xmlns:p14="http://schemas.microsoft.com/office/powerpoint/2010/main" val="416151318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43138" y="0"/>
            <a:ext cx="8300171" cy="1378226"/>
          </a:xfrm>
        </p:spPr>
        <p:txBody>
          <a:bodyPr/>
          <a:lstStyle/>
          <a:p>
            <a:r>
              <a:rPr lang="en-US" sz="3200" b="1" dirty="0">
                <a:solidFill>
                  <a:schemeClr val="bg1"/>
                </a:solidFill>
              </a:rPr>
              <a:t>Navigating Inspection, Search and Seizure Through a different lens</a:t>
            </a:r>
            <a:endParaRPr lang="en-IN" sz="3200" dirty="0"/>
          </a:p>
        </p:txBody>
      </p:sp>
      <p:sp>
        <p:nvSpPr>
          <p:cNvPr id="3" name="Content Placeholder 2"/>
          <p:cNvSpPr>
            <a:spLocks noGrp="1"/>
          </p:cNvSpPr>
          <p:nvPr>
            <p:ph idx="1"/>
          </p:nvPr>
        </p:nvSpPr>
        <p:spPr>
          <a:xfrm>
            <a:off x="831273" y="1759527"/>
            <a:ext cx="10598727" cy="4447309"/>
          </a:xfrm>
        </p:spPr>
        <p:txBody>
          <a:bodyPr/>
          <a:lstStyle/>
          <a:p>
            <a:pPr marL="0" indent="0">
              <a:buNone/>
            </a:pPr>
            <a:r>
              <a:rPr lang="en-IN" sz="2800" dirty="0"/>
              <a:t>The taxpayer should particularly ensure that:</a:t>
            </a:r>
          </a:p>
          <a:p>
            <a:pPr lvl="0"/>
            <a:r>
              <a:rPr lang="en-IN" sz="2800" dirty="0"/>
              <a:t>the authorization in Form GST INS-01 is properly examined; </a:t>
            </a:r>
          </a:p>
          <a:p>
            <a:pPr lvl="0"/>
            <a:r>
              <a:rPr lang="en-IN" sz="2800" dirty="0"/>
              <a:t>inspection and search are not treated as the same power; </a:t>
            </a:r>
          </a:p>
          <a:p>
            <a:pPr lvl="0"/>
            <a:r>
              <a:rPr lang="en-IN" sz="2800" dirty="0"/>
              <a:t>search and seizure are confined to the statutory requirements under Section 67(2); </a:t>
            </a:r>
          </a:p>
          <a:p>
            <a:pPr lvl="0"/>
            <a:r>
              <a:rPr lang="en-IN" sz="2800" dirty="0"/>
              <a:t>the proceedings are properly recorded through the prescribed forms and </a:t>
            </a:r>
            <a:r>
              <a:rPr lang="en-IN" sz="2800" dirty="0" err="1"/>
              <a:t>panchnama</a:t>
            </a:r>
            <a:r>
              <a:rPr lang="en-IN" sz="2800" dirty="0"/>
              <a:t>; </a:t>
            </a:r>
          </a:p>
          <a:p>
            <a:pPr lvl="0"/>
            <a:r>
              <a:rPr lang="en-IN" sz="2800" dirty="0"/>
              <a:t>the taxpayer receives acknowledgement of the documents or goods seized; </a:t>
            </a:r>
          </a:p>
          <a:p>
            <a:endParaRPr lang="en-IN" dirty="0"/>
          </a:p>
        </p:txBody>
      </p:sp>
      <p:sp>
        <p:nvSpPr>
          <p:cNvPr id="4" name="Footer Placeholder 3"/>
          <p:cNvSpPr>
            <a:spLocks noGrp="1"/>
          </p:cNvSpPr>
          <p:nvPr>
            <p:ph type="ftr" sz="quarter" idx="11"/>
          </p:nvPr>
        </p:nvSpPr>
        <p:spPr/>
        <p:txBody>
          <a:bodyPr/>
          <a:lstStyle/>
          <a:p>
            <a:pPr>
              <a:defRPr/>
            </a:pPr>
            <a:r>
              <a:rPr lang="en-IN" smtClean="0"/>
              <a:t>© GST &amp; Indirect Taxes Committee, ICAI</a:t>
            </a:r>
            <a:endParaRPr lang="en-IN" dirty="0"/>
          </a:p>
        </p:txBody>
      </p:sp>
      <p:sp>
        <p:nvSpPr>
          <p:cNvPr id="5" name="Slide Number Placeholder 4"/>
          <p:cNvSpPr>
            <a:spLocks noGrp="1"/>
          </p:cNvSpPr>
          <p:nvPr>
            <p:ph type="sldNum" sz="quarter" idx="12"/>
          </p:nvPr>
        </p:nvSpPr>
        <p:spPr/>
        <p:txBody>
          <a:bodyPr/>
          <a:lstStyle/>
          <a:p>
            <a:fld id="{2AC1C4F3-0758-4693-96D4-8901426768B0}" type="slidenum">
              <a:rPr lang="en-IN" altLang="en-US" smtClean="0"/>
              <a:pPr/>
              <a:t>17</a:t>
            </a:fld>
            <a:endParaRPr lang="en-IN" altLang="en-US"/>
          </a:p>
        </p:txBody>
      </p:sp>
    </p:spTree>
    <p:extLst>
      <p:ext uri="{BB962C8B-B14F-4D97-AF65-F5344CB8AC3E}">
        <p14:creationId xmlns:p14="http://schemas.microsoft.com/office/powerpoint/2010/main" val="369528446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43138" y="0"/>
            <a:ext cx="8300171" cy="1378226"/>
          </a:xfrm>
        </p:spPr>
        <p:txBody>
          <a:bodyPr/>
          <a:lstStyle/>
          <a:p>
            <a:r>
              <a:rPr lang="en-US" sz="3200" b="1" dirty="0">
                <a:solidFill>
                  <a:schemeClr val="bg1"/>
                </a:solidFill>
              </a:rPr>
              <a:t>Navigating Inspection, Search and Seizure Through a different lens</a:t>
            </a:r>
            <a:endParaRPr lang="en-IN" sz="3200" dirty="0"/>
          </a:p>
        </p:txBody>
      </p:sp>
      <p:sp>
        <p:nvSpPr>
          <p:cNvPr id="3" name="Content Placeholder 2"/>
          <p:cNvSpPr>
            <a:spLocks noGrp="1"/>
          </p:cNvSpPr>
          <p:nvPr>
            <p:ph idx="1"/>
          </p:nvPr>
        </p:nvSpPr>
        <p:spPr>
          <a:xfrm>
            <a:off x="831273" y="1759527"/>
            <a:ext cx="10598727" cy="4447309"/>
          </a:xfrm>
        </p:spPr>
        <p:txBody>
          <a:bodyPr/>
          <a:lstStyle/>
          <a:p>
            <a:pPr lvl="0"/>
            <a:r>
              <a:rPr lang="en-IN" sz="2800" dirty="0"/>
              <a:t>statements recorded during the proceedings are carefully read and corrected before signing; and </a:t>
            </a:r>
          </a:p>
          <a:p>
            <a:pPr lvl="0"/>
            <a:r>
              <a:rPr lang="en-IN" sz="2800" dirty="0"/>
              <a:t>any objection regarding excess exercise of power, irrelevant documents or procedural irregularity is placed on record at the earliest opportunity. </a:t>
            </a:r>
          </a:p>
          <a:p>
            <a:pPr marL="0" indent="0">
              <a:buNone/>
            </a:pPr>
            <a:r>
              <a:rPr lang="en-IN" sz="2800" dirty="0"/>
              <a:t>The basic safeguard is that the department’s powers are not unlimited. They must be exercised strictly within the framework of Section 67 and the authorization granted.</a:t>
            </a:r>
          </a:p>
          <a:p>
            <a:endParaRPr lang="en-IN" sz="2800" dirty="0"/>
          </a:p>
        </p:txBody>
      </p:sp>
      <p:sp>
        <p:nvSpPr>
          <p:cNvPr id="4" name="Footer Placeholder 3"/>
          <p:cNvSpPr>
            <a:spLocks noGrp="1"/>
          </p:cNvSpPr>
          <p:nvPr>
            <p:ph type="ftr" sz="quarter" idx="11"/>
          </p:nvPr>
        </p:nvSpPr>
        <p:spPr/>
        <p:txBody>
          <a:bodyPr/>
          <a:lstStyle/>
          <a:p>
            <a:pPr>
              <a:defRPr/>
            </a:pPr>
            <a:r>
              <a:rPr lang="en-IN" smtClean="0"/>
              <a:t>© GST &amp; Indirect Taxes Committee, ICAI</a:t>
            </a:r>
            <a:endParaRPr lang="en-IN" dirty="0"/>
          </a:p>
        </p:txBody>
      </p:sp>
      <p:sp>
        <p:nvSpPr>
          <p:cNvPr id="5" name="Slide Number Placeholder 4"/>
          <p:cNvSpPr>
            <a:spLocks noGrp="1"/>
          </p:cNvSpPr>
          <p:nvPr>
            <p:ph type="sldNum" sz="quarter" idx="12"/>
          </p:nvPr>
        </p:nvSpPr>
        <p:spPr/>
        <p:txBody>
          <a:bodyPr/>
          <a:lstStyle/>
          <a:p>
            <a:fld id="{2AC1C4F3-0758-4693-96D4-8901426768B0}" type="slidenum">
              <a:rPr lang="en-IN" altLang="en-US" smtClean="0"/>
              <a:pPr/>
              <a:t>18</a:t>
            </a:fld>
            <a:endParaRPr lang="en-IN" altLang="en-US"/>
          </a:p>
        </p:txBody>
      </p:sp>
    </p:spTree>
    <p:extLst>
      <p:ext uri="{BB962C8B-B14F-4D97-AF65-F5344CB8AC3E}">
        <p14:creationId xmlns:p14="http://schemas.microsoft.com/office/powerpoint/2010/main" val="52465309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43138" y="0"/>
            <a:ext cx="8300171" cy="1378226"/>
          </a:xfrm>
        </p:spPr>
        <p:txBody>
          <a:bodyPr/>
          <a:lstStyle/>
          <a:p>
            <a:r>
              <a:rPr lang="en-US" sz="3200" b="1" dirty="0">
                <a:solidFill>
                  <a:schemeClr val="bg1"/>
                </a:solidFill>
              </a:rPr>
              <a:t>Navigating Inspection, Search and Seizure Through a different lens</a:t>
            </a:r>
            <a:endParaRPr lang="en-IN" sz="3200" dirty="0"/>
          </a:p>
        </p:txBody>
      </p:sp>
      <p:sp>
        <p:nvSpPr>
          <p:cNvPr id="3" name="Content Placeholder 2"/>
          <p:cNvSpPr>
            <a:spLocks noGrp="1"/>
          </p:cNvSpPr>
          <p:nvPr>
            <p:ph idx="1"/>
          </p:nvPr>
        </p:nvSpPr>
        <p:spPr>
          <a:xfrm>
            <a:off x="831273" y="1378226"/>
            <a:ext cx="10806545" cy="5013049"/>
          </a:xfrm>
        </p:spPr>
        <p:txBody>
          <a:bodyPr/>
          <a:lstStyle/>
          <a:p>
            <a:r>
              <a:rPr lang="en-IN" sz="2800" b="1" dirty="0"/>
              <a:t>Question </a:t>
            </a:r>
            <a:r>
              <a:rPr lang="en-IN" sz="2800" b="1" dirty="0" smtClean="0"/>
              <a:t>8</a:t>
            </a:r>
            <a:endParaRPr lang="en-IN" sz="2800" b="1" dirty="0"/>
          </a:p>
          <a:p>
            <a:pPr marL="0" indent="0">
              <a:buNone/>
            </a:pPr>
            <a:r>
              <a:rPr lang="en-IN" sz="2800" i="1" dirty="0"/>
              <a:t>Can the inspection officer raise routine queries such as GSTR-3B vs GSTR-2B or GSTR-1 vs GSTR-3B?</a:t>
            </a:r>
          </a:p>
          <a:p>
            <a:r>
              <a:rPr lang="en-IN" sz="2800" b="1" dirty="0"/>
              <a:t>Answer</a:t>
            </a:r>
          </a:p>
          <a:p>
            <a:pPr marL="0" indent="0">
              <a:buNone/>
            </a:pPr>
            <a:r>
              <a:rPr lang="en-IN" sz="2800" dirty="0"/>
              <a:t>The officer may ask questions during the proceedings, but the important issue is whether the issue falls within the specific scope for which the inspection was authorised.</a:t>
            </a:r>
          </a:p>
          <a:p>
            <a:pPr marL="0" indent="0">
              <a:buNone/>
            </a:pPr>
            <a:r>
              <a:rPr lang="en-IN" sz="2800" dirty="0"/>
              <a:t>Routine matters such as GSTR-1 vs GSTR-3B or GSTR-2B vs GSTR-3B, ITC matching, classification, exemption or valuation do not, by themselves, amount to tax evasion.</a:t>
            </a:r>
          </a:p>
          <a:p>
            <a:endParaRPr lang="en-IN" dirty="0"/>
          </a:p>
        </p:txBody>
      </p:sp>
      <p:sp>
        <p:nvSpPr>
          <p:cNvPr id="4" name="Footer Placeholder 3"/>
          <p:cNvSpPr>
            <a:spLocks noGrp="1"/>
          </p:cNvSpPr>
          <p:nvPr>
            <p:ph type="ftr" sz="quarter" idx="11"/>
          </p:nvPr>
        </p:nvSpPr>
        <p:spPr/>
        <p:txBody>
          <a:bodyPr/>
          <a:lstStyle/>
          <a:p>
            <a:pPr>
              <a:defRPr/>
            </a:pPr>
            <a:r>
              <a:rPr lang="en-IN" smtClean="0"/>
              <a:t>© GST &amp; Indirect Taxes Committee, ICAI</a:t>
            </a:r>
            <a:endParaRPr lang="en-IN" dirty="0"/>
          </a:p>
        </p:txBody>
      </p:sp>
      <p:sp>
        <p:nvSpPr>
          <p:cNvPr id="5" name="Slide Number Placeholder 4"/>
          <p:cNvSpPr>
            <a:spLocks noGrp="1"/>
          </p:cNvSpPr>
          <p:nvPr>
            <p:ph type="sldNum" sz="quarter" idx="12"/>
          </p:nvPr>
        </p:nvSpPr>
        <p:spPr/>
        <p:txBody>
          <a:bodyPr/>
          <a:lstStyle/>
          <a:p>
            <a:fld id="{2AC1C4F3-0758-4693-96D4-8901426768B0}" type="slidenum">
              <a:rPr lang="en-IN" altLang="en-US" smtClean="0"/>
              <a:pPr/>
              <a:t>19</a:t>
            </a:fld>
            <a:endParaRPr lang="en-IN" altLang="en-US"/>
          </a:p>
        </p:txBody>
      </p:sp>
    </p:spTree>
    <p:extLst>
      <p:ext uri="{BB962C8B-B14F-4D97-AF65-F5344CB8AC3E}">
        <p14:creationId xmlns:p14="http://schemas.microsoft.com/office/powerpoint/2010/main" val="119645776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9" name="Content Placeholder 2"/>
          <p:cNvSpPr>
            <a:spLocks noGrp="1"/>
          </p:cNvSpPr>
          <p:nvPr>
            <p:ph idx="1"/>
          </p:nvPr>
        </p:nvSpPr>
        <p:spPr>
          <a:xfrm>
            <a:off x="362607" y="1311160"/>
            <a:ext cx="11429999" cy="5242039"/>
          </a:xfrm>
        </p:spPr>
        <p:txBody>
          <a:bodyPr/>
          <a:lstStyle/>
          <a:p>
            <a:pPr marL="342900" lvl="1" indent="-342900" eaLnBrk="1" hangingPunct="1">
              <a:spcBef>
                <a:spcPct val="0"/>
              </a:spcBef>
              <a:buFont typeface="Wingdings" panose="05000000000000000000" pitchFamily="2" charset="2"/>
              <a:buChar char="§"/>
              <a:defRPr/>
            </a:pPr>
            <a:r>
              <a:rPr lang="en-US" sz="2800" b="1" dirty="0" smtClean="0"/>
              <a:t>Question </a:t>
            </a:r>
            <a:r>
              <a:rPr lang="en-US" sz="2800" b="1" dirty="0"/>
              <a:t>1</a:t>
            </a:r>
            <a:r>
              <a:rPr lang="en-US" sz="2800" dirty="0"/>
              <a:t/>
            </a:r>
            <a:br>
              <a:rPr lang="en-US" sz="2800" dirty="0"/>
            </a:br>
            <a:r>
              <a:rPr lang="en-US" sz="2800" i="1" dirty="0"/>
              <a:t>What is the procedure followed by departmental officers while conducting inspection, search and seizure proceedings under GST</a:t>
            </a:r>
            <a:r>
              <a:rPr lang="en-US" sz="2800" i="1" dirty="0" smtClean="0"/>
              <a:t>?</a:t>
            </a:r>
          </a:p>
          <a:p>
            <a:pPr marL="342900" lvl="1" indent="-342900" algn="just" eaLnBrk="1" hangingPunct="1">
              <a:spcBef>
                <a:spcPct val="0"/>
              </a:spcBef>
              <a:buFont typeface="Wingdings" panose="05000000000000000000" pitchFamily="2" charset="2"/>
              <a:buChar char="§"/>
              <a:defRPr/>
            </a:pPr>
            <a:r>
              <a:rPr lang="en-IN" sz="2800" b="1" dirty="0"/>
              <a:t>Answer</a:t>
            </a:r>
            <a:endParaRPr lang="en-US" sz="2800" b="1" i="1" dirty="0" smtClean="0"/>
          </a:p>
          <a:p>
            <a:r>
              <a:rPr lang="en-US" sz="2800" dirty="0"/>
              <a:t>Procedure: Inspection → Search → Seizure</a:t>
            </a:r>
          </a:p>
          <a:p>
            <a:r>
              <a:rPr lang="en-US" sz="2800" b="1" i="1" dirty="0"/>
              <a:t>Step 1 – </a:t>
            </a:r>
            <a:r>
              <a:rPr lang="en-US" sz="2800" i="1" dirty="0"/>
              <a:t>Intelligence / Information Gathering</a:t>
            </a:r>
            <a:r>
              <a:rPr lang="en-US" sz="2800" dirty="0"/>
              <a:t/>
            </a:r>
            <a:br>
              <a:rPr lang="en-US" sz="2800" dirty="0"/>
            </a:br>
            <a:r>
              <a:rPr lang="en-US" sz="2800" dirty="0"/>
              <a:t>Department gathers information from scrutiny, audit, internal intelligence or third-party sources indicating possible tax evasion.</a:t>
            </a:r>
          </a:p>
          <a:p>
            <a:r>
              <a:rPr lang="en-US" sz="2800" b="1" i="1" dirty="0"/>
              <a:t>Step 2 – </a:t>
            </a:r>
            <a:r>
              <a:rPr lang="en-US" sz="2800" i="1" dirty="0"/>
              <a:t>Formation of “Reasons to Believe”</a:t>
            </a:r>
            <a:br>
              <a:rPr lang="en-US" sz="2800" i="1" dirty="0"/>
            </a:br>
            <a:r>
              <a:rPr lang="en-US" sz="2800" dirty="0"/>
              <a:t>The officer places the relevant material before the competent authority. If satisfied, the Joint Commissioner or higher authority </a:t>
            </a:r>
            <a:r>
              <a:rPr lang="en-US" sz="2800" dirty="0" err="1"/>
              <a:t>authorises</a:t>
            </a:r>
            <a:r>
              <a:rPr lang="en-US" sz="2800" dirty="0"/>
              <a:t> the </a:t>
            </a:r>
          </a:p>
          <a:p>
            <a:pPr marL="0" lvl="1" indent="0" algn="just" eaLnBrk="1" hangingPunct="1">
              <a:spcBef>
                <a:spcPct val="0"/>
              </a:spcBef>
              <a:buNone/>
              <a:defRPr/>
            </a:pPr>
            <a:endParaRPr lang="en-US" sz="2800" i="1" dirty="0" smtClean="0"/>
          </a:p>
          <a:p>
            <a:pPr marL="342900" lvl="1" indent="-342900" algn="just" eaLnBrk="1" hangingPunct="1">
              <a:spcBef>
                <a:spcPct val="0"/>
              </a:spcBef>
              <a:buFont typeface="Wingdings" panose="05000000000000000000" pitchFamily="2" charset="2"/>
              <a:buChar char="§"/>
              <a:defRPr/>
            </a:pPr>
            <a:endParaRPr lang="en-GB" sz="2600" dirty="0">
              <a:latin typeface="+mj-lt"/>
              <a:ea typeface="Cambria Math" panose="02040503050406030204" pitchFamily="18" charset="0"/>
              <a:cs typeface="Cambria Math" panose="02040503050406030204" pitchFamily="18" charset="0"/>
            </a:endParaRPr>
          </a:p>
        </p:txBody>
      </p:sp>
      <p:sp>
        <p:nvSpPr>
          <p:cNvPr id="3" name="Footer Placeholder 2"/>
          <p:cNvSpPr>
            <a:spLocks noGrp="1"/>
          </p:cNvSpPr>
          <p:nvPr>
            <p:ph type="ftr" sz="quarter" idx="11"/>
          </p:nvPr>
        </p:nvSpPr>
        <p:spPr>
          <a:xfrm>
            <a:off x="118735" y="6553200"/>
            <a:ext cx="3859212" cy="304800"/>
          </a:xfrm>
        </p:spPr>
        <p:txBody>
          <a:bodyPr/>
          <a:lstStyle/>
          <a:p>
            <a:pPr>
              <a:defRPr/>
            </a:pPr>
            <a:r>
              <a:rPr lang="en-IN" sz="1000" dirty="0"/>
              <a:t>© GST &amp; Indirect Taxes Committee, ICAI</a:t>
            </a:r>
          </a:p>
        </p:txBody>
      </p:sp>
      <p:sp>
        <p:nvSpPr>
          <p:cNvPr id="19461"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ts val="1000"/>
              </a:spcBef>
              <a:buClr>
                <a:schemeClr val="accent1"/>
              </a:buClr>
              <a:buSzPct val="80000"/>
              <a:buFont typeface="Wingdings 3" panose="05040102010807070707" pitchFamily="18" charset="2"/>
              <a:buChar char=""/>
              <a:defRPr>
                <a:solidFill>
                  <a:srgbClr val="404040"/>
                </a:solidFill>
                <a:latin typeface="Times New Roman" panose="02020603050405020304" pitchFamily="18" charset="0"/>
              </a:defRPr>
            </a:lvl1pPr>
            <a:lvl2pPr marL="742950" indent="-285750">
              <a:spcBef>
                <a:spcPts val="1000"/>
              </a:spcBef>
              <a:buClr>
                <a:schemeClr val="accent1"/>
              </a:buClr>
              <a:buSzPct val="80000"/>
              <a:buFont typeface="Wingdings 3" panose="05040102010807070707" pitchFamily="18" charset="2"/>
              <a:buChar char=""/>
              <a:defRPr sz="1600">
                <a:solidFill>
                  <a:srgbClr val="404040"/>
                </a:solidFill>
                <a:latin typeface="Times New Roman" panose="02020603050405020304" pitchFamily="18" charset="0"/>
              </a:defRPr>
            </a:lvl2pPr>
            <a:lvl3pPr marL="1143000" indent="-228600">
              <a:spcBef>
                <a:spcPts val="1000"/>
              </a:spcBef>
              <a:buClr>
                <a:schemeClr val="accent1"/>
              </a:buClr>
              <a:buSzPct val="80000"/>
              <a:buFont typeface="Wingdings 3" panose="05040102010807070707" pitchFamily="18" charset="2"/>
              <a:buChar char=""/>
              <a:defRPr sz="1400">
                <a:solidFill>
                  <a:srgbClr val="404040"/>
                </a:solidFill>
                <a:latin typeface="Times New Roman" panose="02020603050405020304" pitchFamily="18" charset="0"/>
              </a:defRPr>
            </a:lvl3pPr>
            <a:lvl4pPr marL="1600200" indent="-228600">
              <a:spcBef>
                <a:spcPts val="1000"/>
              </a:spcBef>
              <a:buClr>
                <a:schemeClr val="accent1"/>
              </a:buClr>
              <a:buSzPct val="80000"/>
              <a:buFont typeface="Wingdings 3" panose="05040102010807070707" pitchFamily="18" charset="2"/>
              <a:buChar char=""/>
              <a:defRPr sz="1200">
                <a:solidFill>
                  <a:srgbClr val="404040"/>
                </a:solidFill>
                <a:latin typeface="Times New Roman" panose="02020603050405020304" pitchFamily="18" charset="0"/>
              </a:defRPr>
            </a:lvl4pPr>
            <a:lvl5pPr marL="2057400" indent="-228600">
              <a:spcBef>
                <a:spcPts val="1000"/>
              </a:spcBef>
              <a:buClr>
                <a:schemeClr val="accent1"/>
              </a:buClr>
              <a:buSzPct val="80000"/>
              <a:buFont typeface="Wingdings 3" panose="05040102010807070707" pitchFamily="18" charset="2"/>
              <a:buChar char=""/>
              <a:defRPr sz="1200">
                <a:solidFill>
                  <a:srgbClr val="404040"/>
                </a:solidFill>
                <a:latin typeface="Times New Roman" panose="02020603050405020304" pitchFamily="18" charset="0"/>
              </a:defRPr>
            </a:lvl5pPr>
            <a:lvl6pPr marL="2514600" indent="-22860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404040"/>
                </a:solidFill>
                <a:latin typeface="Times New Roman" panose="02020603050405020304" pitchFamily="18" charset="0"/>
              </a:defRPr>
            </a:lvl6pPr>
            <a:lvl7pPr marL="2971800" indent="-22860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404040"/>
                </a:solidFill>
                <a:latin typeface="Times New Roman" panose="02020603050405020304" pitchFamily="18" charset="0"/>
              </a:defRPr>
            </a:lvl7pPr>
            <a:lvl8pPr marL="3429000" indent="-22860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404040"/>
                </a:solidFill>
                <a:latin typeface="Times New Roman" panose="02020603050405020304" pitchFamily="18" charset="0"/>
              </a:defRPr>
            </a:lvl8pPr>
            <a:lvl9pPr marL="3886200" indent="-22860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404040"/>
                </a:solidFill>
                <a:latin typeface="Times New Roman" panose="02020603050405020304" pitchFamily="18" charset="0"/>
              </a:defRPr>
            </a:lvl9pPr>
          </a:lstStyle>
          <a:p>
            <a:pPr>
              <a:spcBef>
                <a:spcPct val="0"/>
              </a:spcBef>
              <a:buClrTx/>
              <a:buSzTx/>
              <a:buFontTx/>
              <a:buNone/>
            </a:pPr>
            <a:fld id="{FE29F714-C371-4D5F-8DCF-D3A490DAEB6F}" type="slidenum">
              <a:rPr lang="en-IN" altLang="en-US">
                <a:solidFill>
                  <a:schemeClr val="bg1"/>
                </a:solidFill>
              </a:rPr>
              <a:pPr>
                <a:spcBef>
                  <a:spcPct val="0"/>
                </a:spcBef>
                <a:buClrTx/>
                <a:buSzTx/>
                <a:buFontTx/>
                <a:buNone/>
              </a:pPr>
              <a:t>2</a:t>
            </a:fld>
            <a:endParaRPr lang="en-IN" altLang="en-US" dirty="0">
              <a:solidFill>
                <a:schemeClr val="bg1"/>
              </a:solidFill>
            </a:endParaRPr>
          </a:p>
        </p:txBody>
      </p:sp>
      <p:sp>
        <p:nvSpPr>
          <p:cNvPr id="4" name="Title 3"/>
          <p:cNvSpPr>
            <a:spLocks noGrp="1"/>
          </p:cNvSpPr>
          <p:nvPr>
            <p:ph type="title"/>
          </p:nvPr>
        </p:nvSpPr>
        <p:spPr>
          <a:xfrm>
            <a:off x="2377440" y="295274"/>
            <a:ext cx="8432314" cy="768351"/>
          </a:xfrm>
        </p:spPr>
        <p:txBody>
          <a:bodyPr/>
          <a:lstStyle/>
          <a:p>
            <a:r>
              <a:rPr lang="en-US" sz="3200" b="1" dirty="0" smtClean="0">
                <a:solidFill>
                  <a:schemeClr val="bg1"/>
                </a:solidFill>
              </a:rPr>
              <a:t>Navigating </a:t>
            </a:r>
            <a:r>
              <a:rPr lang="en-US" sz="3200" b="1" dirty="0">
                <a:solidFill>
                  <a:schemeClr val="bg1"/>
                </a:solidFill>
              </a:rPr>
              <a:t>Inspection, Search and </a:t>
            </a:r>
            <a:r>
              <a:rPr lang="en-US" sz="3200" b="1" dirty="0" smtClean="0">
                <a:solidFill>
                  <a:schemeClr val="bg1"/>
                </a:solidFill>
              </a:rPr>
              <a:t>Seizure Through a different lens</a:t>
            </a:r>
            <a:endParaRPr lang="en-GB" sz="3200" b="1" dirty="0"/>
          </a:p>
        </p:txBody>
      </p:sp>
    </p:spTree>
    <p:extLst>
      <p:ext uri="{BB962C8B-B14F-4D97-AF65-F5344CB8AC3E}">
        <p14:creationId xmlns:p14="http://schemas.microsoft.com/office/powerpoint/2010/main" val="7029938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43138" y="0"/>
            <a:ext cx="8300171" cy="1378226"/>
          </a:xfrm>
        </p:spPr>
        <p:txBody>
          <a:bodyPr/>
          <a:lstStyle/>
          <a:p>
            <a:r>
              <a:rPr lang="en-US" sz="3200" b="1" dirty="0">
                <a:solidFill>
                  <a:schemeClr val="bg1"/>
                </a:solidFill>
              </a:rPr>
              <a:t>Navigating Inspection, Search and Seizure Through a different lens</a:t>
            </a:r>
            <a:endParaRPr lang="en-IN" sz="3200" dirty="0"/>
          </a:p>
        </p:txBody>
      </p:sp>
      <p:sp>
        <p:nvSpPr>
          <p:cNvPr id="3" name="Content Placeholder 2"/>
          <p:cNvSpPr>
            <a:spLocks noGrp="1"/>
          </p:cNvSpPr>
          <p:nvPr>
            <p:ph idx="1"/>
          </p:nvPr>
        </p:nvSpPr>
        <p:spPr>
          <a:xfrm>
            <a:off x="720436" y="1378226"/>
            <a:ext cx="10889673" cy="5013049"/>
          </a:xfrm>
        </p:spPr>
        <p:txBody>
          <a:bodyPr/>
          <a:lstStyle/>
          <a:p>
            <a:pPr marL="0" indent="0">
              <a:buNone/>
            </a:pPr>
            <a:r>
              <a:rPr lang="en-IN" sz="2800" dirty="0"/>
              <a:t>If such issues are completely unconnected with the reasons for which Section 67 proceedings were authorised, the taxpayer should raise the objection at the earliest opportunity and place it on record. Section 67 should not be converted into a general audit or roving enquiry.</a:t>
            </a:r>
          </a:p>
          <a:p>
            <a:r>
              <a:rPr lang="en-IN" sz="2800" b="1" dirty="0"/>
              <a:t>Question 9</a:t>
            </a:r>
          </a:p>
          <a:p>
            <a:pPr marL="0" indent="0">
              <a:buNone/>
            </a:pPr>
            <a:r>
              <a:rPr lang="en-IN" sz="2800" i="1" dirty="0"/>
              <a:t>Under what circumstances can summons be issued to a person?</a:t>
            </a:r>
          </a:p>
          <a:p>
            <a:r>
              <a:rPr lang="en-IN" sz="2800" b="1" dirty="0"/>
              <a:t>Answer</a:t>
            </a:r>
          </a:p>
          <a:p>
            <a:pPr marL="0" indent="0">
              <a:buNone/>
            </a:pPr>
            <a:r>
              <a:rPr lang="en-IN" sz="2800" dirty="0"/>
              <a:t>Summons under Section 70 can be issued when the proper officer considers a person’s attendance necessary for giving evidence or producing a document or other thing in connection with an inquiry.</a:t>
            </a:r>
          </a:p>
          <a:p>
            <a:endParaRPr lang="en-IN" dirty="0"/>
          </a:p>
        </p:txBody>
      </p:sp>
      <p:sp>
        <p:nvSpPr>
          <p:cNvPr id="4" name="Footer Placeholder 3"/>
          <p:cNvSpPr>
            <a:spLocks noGrp="1"/>
          </p:cNvSpPr>
          <p:nvPr>
            <p:ph type="ftr" sz="quarter" idx="11"/>
          </p:nvPr>
        </p:nvSpPr>
        <p:spPr/>
        <p:txBody>
          <a:bodyPr/>
          <a:lstStyle/>
          <a:p>
            <a:pPr>
              <a:defRPr/>
            </a:pPr>
            <a:r>
              <a:rPr lang="en-IN" smtClean="0"/>
              <a:t>© GST &amp; Indirect Taxes Committee, ICAI</a:t>
            </a:r>
            <a:endParaRPr lang="en-IN" dirty="0"/>
          </a:p>
        </p:txBody>
      </p:sp>
      <p:sp>
        <p:nvSpPr>
          <p:cNvPr id="5" name="Slide Number Placeholder 4"/>
          <p:cNvSpPr>
            <a:spLocks noGrp="1"/>
          </p:cNvSpPr>
          <p:nvPr>
            <p:ph type="sldNum" sz="quarter" idx="12"/>
          </p:nvPr>
        </p:nvSpPr>
        <p:spPr/>
        <p:txBody>
          <a:bodyPr/>
          <a:lstStyle/>
          <a:p>
            <a:fld id="{2AC1C4F3-0758-4693-96D4-8901426768B0}" type="slidenum">
              <a:rPr lang="en-IN" altLang="en-US" smtClean="0"/>
              <a:pPr/>
              <a:t>20</a:t>
            </a:fld>
            <a:endParaRPr lang="en-IN" altLang="en-US"/>
          </a:p>
        </p:txBody>
      </p:sp>
    </p:spTree>
    <p:extLst>
      <p:ext uri="{BB962C8B-B14F-4D97-AF65-F5344CB8AC3E}">
        <p14:creationId xmlns:p14="http://schemas.microsoft.com/office/powerpoint/2010/main" val="184563563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43138" y="0"/>
            <a:ext cx="8300171" cy="1378226"/>
          </a:xfrm>
        </p:spPr>
        <p:txBody>
          <a:bodyPr/>
          <a:lstStyle/>
          <a:p>
            <a:r>
              <a:rPr lang="en-US" sz="3200" b="1" dirty="0">
                <a:solidFill>
                  <a:schemeClr val="bg1"/>
                </a:solidFill>
              </a:rPr>
              <a:t>Navigating Inspection, Search and Seizure Through a different lens</a:t>
            </a:r>
            <a:endParaRPr lang="en-IN" sz="3200" dirty="0"/>
          </a:p>
        </p:txBody>
      </p:sp>
      <p:sp>
        <p:nvSpPr>
          <p:cNvPr id="3" name="Content Placeholder 2"/>
          <p:cNvSpPr>
            <a:spLocks noGrp="1"/>
          </p:cNvSpPr>
          <p:nvPr>
            <p:ph idx="1"/>
          </p:nvPr>
        </p:nvSpPr>
        <p:spPr>
          <a:xfrm>
            <a:off x="720437" y="1673501"/>
            <a:ext cx="10598728" cy="4717774"/>
          </a:xfrm>
        </p:spPr>
        <p:txBody>
          <a:bodyPr/>
          <a:lstStyle/>
          <a:p>
            <a:pPr algn="just"/>
            <a:r>
              <a:rPr lang="en-IN" sz="2800" dirty="0"/>
              <a:t>The important point is that the summons should have a clear connection with the inquiry being conducted. It should not be used as a tool for a roving or fishing inquiry, or merely to obtain an interpretation of law from the person being summoned.</a:t>
            </a:r>
          </a:p>
          <a:p>
            <a:pPr algn="just"/>
            <a:r>
              <a:rPr lang="en-IN" sz="2800" dirty="0"/>
              <a:t>Therefore, before responding to a summons, one should examine the purpose of the inquiry, the information or documents being sought and whether the person actually has relevant knowledge or custody of the required documents.</a:t>
            </a:r>
          </a:p>
          <a:p>
            <a:pPr marL="0" indent="0">
              <a:buNone/>
            </a:pPr>
            <a:endParaRPr lang="en-IN" dirty="0"/>
          </a:p>
        </p:txBody>
      </p:sp>
      <p:sp>
        <p:nvSpPr>
          <p:cNvPr id="4" name="Footer Placeholder 3"/>
          <p:cNvSpPr>
            <a:spLocks noGrp="1"/>
          </p:cNvSpPr>
          <p:nvPr>
            <p:ph type="ftr" sz="quarter" idx="11"/>
          </p:nvPr>
        </p:nvSpPr>
        <p:spPr/>
        <p:txBody>
          <a:bodyPr/>
          <a:lstStyle/>
          <a:p>
            <a:pPr>
              <a:defRPr/>
            </a:pPr>
            <a:r>
              <a:rPr lang="en-IN" smtClean="0"/>
              <a:t>© GST &amp; Indirect Taxes Committee, ICAI</a:t>
            </a:r>
            <a:endParaRPr lang="en-IN" dirty="0"/>
          </a:p>
        </p:txBody>
      </p:sp>
      <p:sp>
        <p:nvSpPr>
          <p:cNvPr id="5" name="Slide Number Placeholder 4"/>
          <p:cNvSpPr>
            <a:spLocks noGrp="1"/>
          </p:cNvSpPr>
          <p:nvPr>
            <p:ph type="sldNum" sz="quarter" idx="12"/>
          </p:nvPr>
        </p:nvSpPr>
        <p:spPr/>
        <p:txBody>
          <a:bodyPr/>
          <a:lstStyle/>
          <a:p>
            <a:fld id="{2AC1C4F3-0758-4693-96D4-8901426768B0}" type="slidenum">
              <a:rPr lang="en-IN" altLang="en-US" smtClean="0"/>
              <a:pPr/>
              <a:t>21</a:t>
            </a:fld>
            <a:endParaRPr lang="en-IN" altLang="en-US"/>
          </a:p>
        </p:txBody>
      </p:sp>
    </p:spTree>
    <p:extLst>
      <p:ext uri="{BB962C8B-B14F-4D97-AF65-F5344CB8AC3E}">
        <p14:creationId xmlns:p14="http://schemas.microsoft.com/office/powerpoint/2010/main" val="153273741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43138" y="0"/>
            <a:ext cx="8300171" cy="1378226"/>
          </a:xfrm>
        </p:spPr>
        <p:txBody>
          <a:bodyPr/>
          <a:lstStyle/>
          <a:p>
            <a:r>
              <a:rPr lang="en-US" sz="3200" b="1" dirty="0">
                <a:solidFill>
                  <a:schemeClr val="bg1"/>
                </a:solidFill>
              </a:rPr>
              <a:t>Navigating Inspection, Search and Seizure Through a different lens</a:t>
            </a:r>
            <a:endParaRPr lang="en-IN" sz="3200" dirty="0"/>
          </a:p>
        </p:txBody>
      </p:sp>
      <p:sp>
        <p:nvSpPr>
          <p:cNvPr id="3" name="Content Placeholder 2"/>
          <p:cNvSpPr>
            <a:spLocks noGrp="1"/>
          </p:cNvSpPr>
          <p:nvPr>
            <p:ph idx="1"/>
          </p:nvPr>
        </p:nvSpPr>
        <p:spPr>
          <a:xfrm>
            <a:off x="789709" y="1673501"/>
            <a:ext cx="10400580" cy="4717774"/>
          </a:xfrm>
        </p:spPr>
        <p:txBody>
          <a:bodyPr/>
          <a:lstStyle/>
          <a:p>
            <a:r>
              <a:rPr lang="en-IN" sz="2800" b="1" dirty="0"/>
              <a:t>Question </a:t>
            </a:r>
            <a:r>
              <a:rPr lang="en-IN" sz="2800" b="1" dirty="0" smtClean="0"/>
              <a:t>10</a:t>
            </a:r>
            <a:endParaRPr lang="en-IN" sz="2800" b="1" dirty="0"/>
          </a:p>
          <a:p>
            <a:pPr marL="0" indent="0">
              <a:buNone/>
            </a:pPr>
            <a:r>
              <a:rPr lang="en-IN" sz="2800" i="1" dirty="0"/>
              <a:t>What happens if a person does not attend summons?</a:t>
            </a:r>
          </a:p>
          <a:p>
            <a:r>
              <a:rPr lang="en-IN" sz="2800" b="1" dirty="0"/>
              <a:t>Answer</a:t>
            </a:r>
          </a:p>
          <a:p>
            <a:pPr marL="0" indent="0">
              <a:buNone/>
            </a:pPr>
            <a:r>
              <a:rPr lang="en-IN" sz="2800" dirty="0"/>
              <a:t>A person should not simply ignore a summons issued under Section 70. If attendance is not possible for a genuine reason, the person should communicate the reason to the officer and seek an appropriate date or other relief.</a:t>
            </a:r>
          </a:p>
          <a:p>
            <a:pPr marL="0" indent="0">
              <a:buNone/>
            </a:pPr>
            <a:r>
              <a:rPr lang="en-IN" sz="2800" dirty="0"/>
              <a:t>Failure to comply with a valid summons can have consequences under the GST law, including penal consequences. Therefore, the better </a:t>
            </a:r>
            <a:endParaRPr lang="en-IN" sz="3600" dirty="0"/>
          </a:p>
        </p:txBody>
      </p:sp>
      <p:sp>
        <p:nvSpPr>
          <p:cNvPr id="4" name="Footer Placeholder 3"/>
          <p:cNvSpPr>
            <a:spLocks noGrp="1"/>
          </p:cNvSpPr>
          <p:nvPr>
            <p:ph type="ftr" sz="quarter" idx="11"/>
          </p:nvPr>
        </p:nvSpPr>
        <p:spPr/>
        <p:txBody>
          <a:bodyPr/>
          <a:lstStyle/>
          <a:p>
            <a:pPr>
              <a:defRPr/>
            </a:pPr>
            <a:r>
              <a:rPr lang="en-IN" smtClean="0"/>
              <a:t>© GST &amp; Indirect Taxes Committee, ICAI</a:t>
            </a:r>
            <a:endParaRPr lang="en-IN" dirty="0"/>
          </a:p>
        </p:txBody>
      </p:sp>
      <p:sp>
        <p:nvSpPr>
          <p:cNvPr id="5" name="Slide Number Placeholder 4"/>
          <p:cNvSpPr>
            <a:spLocks noGrp="1"/>
          </p:cNvSpPr>
          <p:nvPr>
            <p:ph type="sldNum" sz="quarter" idx="12"/>
          </p:nvPr>
        </p:nvSpPr>
        <p:spPr/>
        <p:txBody>
          <a:bodyPr/>
          <a:lstStyle/>
          <a:p>
            <a:fld id="{2AC1C4F3-0758-4693-96D4-8901426768B0}" type="slidenum">
              <a:rPr lang="en-IN" altLang="en-US" smtClean="0"/>
              <a:pPr/>
              <a:t>22</a:t>
            </a:fld>
            <a:endParaRPr lang="en-IN" altLang="en-US"/>
          </a:p>
        </p:txBody>
      </p:sp>
    </p:spTree>
    <p:extLst>
      <p:ext uri="{BB962C8B-B14F-4D97-AF65-F5344CB8AC3E}">
        <p14:creationId xmlns:p14="http://schemas.microsoft.com/office/powerpoint/2010/main" val="278338734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43138" y="0"/>
            <a:ext cx="8300171" cy="1378226"/>
          </a:xfrm>
        </p:spPr>
        <p:txBody>
          <a:bodyPr/>
          <a:lstStyle/>
          <a:p>
            <a:r>
              <a:rPr lang="en-US" sz="3200" b="1" dirty="0">
                <a:solidFill>
                  <a:schemeClr val="bg1"/>
                </a:solidFill>
              </a:rPr>
              <a:t>Navigating Inspection, Search and Seizure Through a different lens</a:t>
            </a:r>
            <a:endParaRPr lang="en-IN" sz="3200" dirty="0"/>
          </a:p>
        </p:txBody>
      </p:sp>
      <p:sp>
        <p:nvSpPr>
          <p:cNvPr id="3" name="Content Placeholder 2"/>
          <p:cNvSpPr>
            <a:spLocks noGrp="1"/>
          </p:cNvSpPr>
          <p:nvPr>
            <p:ph idx="1"/>
          </p:nvPr>
        </p:nvSpPr>
        <p:spPr>
          <a:xfrm>
            <a:off x="720436" y="1496291"/>
            <a:ext cx="10889673" cy="4894984"/>
          </a:xfrm>
        </p:spPr>
        <p:txBody>
          <a:bodyPr/>
          <a:lstStyle/>
          <a:p>
            <a:pPr marL="0" indent="0">
              <a:buNone/>
            </a:pPr>
            <a:r>
              <a:rPr lang="en-IN" sz="2800" dirty="0"/>
              <a:t>approach is to respond to the summons and, where there are genuine objections regarding jurisdiction, scope or the person’s relevance, place those objections on record rather than remaining silent.</a:t>
            </a:r>
          </a:p>
          <a:p>
            <a:r>
              <a:rPr lang="en-IN" sz="2800" b="1" dirty="0"/>
              <a:t>Question </a:t>
            </a:r>
            <a:r>
              <a:rPr lang="en-IN" sz="2800" b="1" dirty="0" smtClean="0"/>
              <a:t>11</a:t>
            </a:r>
            <a:endParaRPr lang="en-IN" sz="2800" b="1" dirty="0"/>
          </a:p>
          <a:p>
            <a:pPr marL="0" indent="0">
              <a:buNone/>
            </a:pPr>
            <a:r>
              <a:rPr lang="en-IN" sz="2800" i="1" dirty="0"/>
              <a:t>Can Section 71, relating to access to business premises, be used as a substitute for proceedings under Section 67?</a:t>
            </a:r>
          </a:p>
          <a:p>
            <a:r>
              <a:rPr lang="en-IN" sz="2800" b="1" dirty="0"/>
              <a:t>Answer</a:t>
            </a:r>
          </a:p>
          <a:p>
            <a:pPr marL="0" indent="0">
              <a:buNone/>
            </a:pPr>
            <a:r>
              <a:rPr lang="en-IN" sz="2800" dirty="0"/>
              <a:t>No. Section 71 is essentially a machinery provision to facilitate access to business premises for giving effect to other proceedings; it is not an independent substitute for the substantive powers under Section 67.</a:t>
            </a:r>
          </a:p>
          <a:p>
            <a:pPr marL="0" indent="0">
              <a:buNone/>
            </a:pPr>
            <a:endParaRPr lang="en-IN" dirty="0"/>
          </a:p>
        </p:txBody>
      </p:sp>
      <p:sp>
        <p:nvSpPr>
          <p:cNvPr id="4" name="Footer Placeholder 3"/>
          <p:cNvSpPr>
            <a:spLocks noGrp="1"/>
          </p:cNvSpPr>
          <p:nvPr>
            <p:ph type="ftr" sz="quarter" idx="11"/>
          </p:nvPr>
        </p:nvSpPr>
        <p:spPr/>
        <p:txBody>
          <a:bodyPr/>
          <a:lstStyle/>
          <a:p>
            <a:pPr>
              <a:defRPr/>
            </a:pPr>
            <a:r>
              <a:rPr lang="en-IN" smtClean="0"/>
              <a:t>© GST &amp; Indirect Taxes Committee, ICAI</a:t>
            </a:r>
            <a:endParaRPr lang="en-IN" dirty="0"/>
          </a:p>
        </p:txBody>
      </p:sp>
      <p:sp>
        <p:nvSpPr>
          <p:cNvPr id="5" name="Slide Number Placeholder 4"/>
          <p:cNvSpPr>
            <a:spLocks noGrp="1"/>
          </p:cNvSpPr>
          <p:nvPr>
            <p:ph type="sldNum" sz="quarter" idx="12"/>
          </p:nvPr>
        </p:nvSpPr>
        <p:spPr/>
        <p:txBody>
          <a:bodyPr/>
          <a:lstStyle/>
          <a:p>
            <a:fld id="{2AC1C4F3-0758-4693-96D4-8901426768B0}" type="slidenum">
              <a:rPr lang="en-IN" altLang="en-US" smtClean="0"/>
              <a:pPr/>
              <a:t>23</a:t>
            </a:fld>
            <a:endParaRPr lang="en-IN" altLang="en-US"/>
          </a:p>
        </p:txBody>
      </p:sp>
    </p:spTree>
    <p:extLst>
      <p:ext uri="{BB962C8B-B14F-4D97-AF65-F5344CB8AC3E}">
        <p14:creationId xmlns:p14="http://schemas.microsoft.com/office/powerpoint/2010/main" val="340636359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43138" y="0"/>
            <a:ext cx="8300171" cy="1378226"/>
          </a:xfrm>
        </p:spPr>
        <p:txBody>
          <a:bodyPr/>
          <a:lstStyle/>
          <a:p>
            <a:r>
              <a:rPr lang="en-US" sz="3200" b="1" dirty="0">
                <a:solidFill>
                  <a:schemeClr val="bg1"/>
                </a:solidFill>
              </a:rPr>
              <a:t>Navigating Inspection, Search and Seizure Through a different lens</a:t>
            </a:r>
            <a:endParaRPr lang="en-IN" sz="3200" dirty="0"/>
          </a:p>
        </p:txBody>
      </p:sp>
      <p:sp>
        <p:nvSpPr>
          <p:cNvPr id="3" name="Content Placeholder 2"/>
          <p:cNvSpPr>
            <a:spLocks noGrp="1"/>
          </p:cNvSpPr>
          <p:nvPr>
            <p:ph idx="1"/>
          </p:nvPr>
        </p:nvSpPr>
        <p:spPr>
          <a:xfrm>
            <a:off x="734291" y="1856509"/>
            <a:ext cx="10598727" cy="4534766"/>
          </a:xfrm>
        </p:spPr>
        <p:txBody>
          <a:bodyPr/>
          <a:lstStyle/>
          <a:p>
            <a:pPr algn="just"/>
            <a:r>
              <a:rPr lang="en-IN" sz="2800" dirty="0"/>
              <a:t>If the issue is evasion of tax, the department has to invoke Section 67 and satisfy its specific statutory conditions. Similarly, if detailed verification of compliance is required, the appropriate route is audit under Section 65.</a:t>
            </a:r>
          </a:p>
          <a:p>
            <a:r>
              <a:rPr lang="en-IN" sz="2800" dirty="0"/>
              <a:t>Therefore, Section 71 should not be used to bypass the safeguards and requirements applicable to Section 67. </a:t>
            </a:r>
            <a:endParaRPr lang="en-IN" sz="900" dirty="0"/>
          </a:p>
          <a:p>
            <a:r>
              <a:rPr lang="en-IN" sz="2800" b="1" dirty="0"/>
              <a:t>Question </a:t>
            </a:r>
            <a:r>
              <a:rPr lang="en-IN" sz="2800" b="1" dirty="0" smtClean="0"/>
              <a:t>12</a:t>
            </a:r>
            <a:endParaRPr lang="en-IN" sz="2800" dirty="0"/>
          </a:p>
          <a:p>
            <a:pPr marL="0" indent="0">
              <a:buNone/>
            </a:pPr>
            <a:r>
              <a:rPr lang="en-IN" sz="2800" i="1" dirty="0"/>
              <a:t>Does taking a stock statement fall under inspection or search proceedings?</a:t>
            </a:r>
          </a:p>
          <a:p>
            <a:pPr marL="0" indent="0">
              <a:buNone/>
            </a:pPr>
            <a:endParaRPr lang="en-IN" dirty="0"/>
          </a:p>
        </p:txBody>
      </p:sp>
      <p:sp>
        <p:nvSpPr>
          <p:cNvPr id="4" name="Footer Placeholder 3"/>
          <p:cNvSpPr>
            <a:spLocks noGrp="1"/>
          </p:cNvSpPr>
          <p:nvPr>
            <p:ph type="ftr" sz="quarter" idx="11"/>
          </p:nvPr>
        </p:nvSpPr>
        <p:spPr/>
        <p:txBody>
          <a:bodyPr/>
          <a:lstStyle/>
          <a:p>
            <a:pPr>
              <a:defRPr/>
            </a:pPr>
            <a:r>
              <a:rPr lang="en-IN" smtClean="0"/>
              <a:t>© GST &amp; Indirect Taxes Committee, ICAI</a:t>
            </a:r>
            <a:endParaRPr lang="en-IN" dirty="0"/>
          </a:p>
        </p:txBody>
      </p:sp>
      <p:sp>
        <p:nvSpPr>
          <p:cNvPr id="5" name="Slide Number Placeholder 4"/>
          <p:cNvSpPr>
            <a:spLocks noGrp="1"/>
          </p:cNvSpPr>
          <p:nvPr>
            <p:ph type="sldNum" sz="quarter" idx="12"/>
          </p:nvPr>
        </p:nvSpPr>
        <p:spPr/>
        <p:txBody>
          <a:bodyPr/>
          <a:lstStyle/>
          <a:p>
            <a:fld id="{2AC1C4F3-0758-4693-96D4-8901426768B0}" type="slidenum">
              <a:rPr lang="en-IN" altLang="en-US" smtClean="0"/>
              <a:pPr/>
              <a:t>24</a:t>
            </a:fld>
            <a:endParaRPr lang="en-IN" altLang="en-US"/>
          </a:p>
        </p:txBody>
      </p:sp>
    </p:spTree>
    <p:extLst>
      <p:ext uri="{BB962C8B-B14F-4D97-AF65-F5344CB8AC3E}">
        <p14:creationId xmlns:p14="http://schemas.microsoft.com/office/powerpoint/2010/main" val="333071192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43138" y="0"/>
            <a:ext cx="8300171" cy="1378226"/>
          </a:xfrm>
        </p:spPr>
        <p:txBody>
          <a:bodyPr/>
          <a:lstStyle/>
          <a:p>
            <a:r>
              <a:rPr lang="en-US" sz="3200" b="1" dirty="0">
                <a:solidFill>
                  <a:schemeClr val="bg1"/>
                </a:solidFill>
              </a:rPr>
              <a:t>Navigating Inspection, Search and Seizure Through a different lens</a:t>
            </a:r>
            <a:endParaRPr lang="en-IN" sz="3200" dirty="0"/>
          </a:p>
        </p:txBody>
      </p:sp>
      <p:sp>
        <p:nvSpPr>
          <p:cNvPr id="3" name="Content Placeholder 2"/>
          <p:cNvSpPr>
            <a:spLocks noGrp="1"/>
          </p:cNvSpPr>
          <p:nvPr>
            <p:ph idx="1"/>
          </p:nvPr>
        </p:nvSpPr>
        <p:spPr>
          <a:xfrm>
            <a:off x="734292" y="1856509"/>
            <a:ext cx="10626436" cy="4534766"/>
          </a:xfrm>
        </p:spPr>
        <p:txBody>
          <a:bodyPr/>
          <a:lstStyle/>
          <a:p>
            <a:r>
              <a:rPr lang="en-IN" sz="2800" b="1" dirty="0"/>
              <a:t>Answer</a:t>
            </a:r>
            <a:endParaRPr lang="en-IN" sz="2800" dirty="0"/>
          </a:p>
          <a:p>
            <a:pPr marL="0" indent="0">
              <a:buNone/>
            </a:pPr>
            <a:r>
              <a:rPr lang="en-IN" sz="2800" dirty="0"/>
              <a:t>Section 67(1)(a) itself recognises “suppression of stock” as one of the grounds for conducting an inspection.</a:t>
            </a:r>
          </a:p>
          <a:p>
            <a:pPr marL="0" indent="0">
              <a:buNone/>
            </a:pPr>
            <a:r>
              <a:rPr lang="en-IN" sz="2800" dirty="0"/>
              <a:t>Suppression of stock essentially means a discrepancy between the physical stock and the records, for example:</a:t>
            </a:r>
          </a:p>
          <a:p>
            <a:pPr lvl="0">
              <a:buFont typeface="Wingdings" panose="05000000000000000000" pitchFamily="2" charset="2"/>
              <a:buChar char="ü"/>
            </a:pPr>
            <a:r>
              <a:rPr lang="en-IN" sz="2800" dirty="0"/>
              <a:t>Stock is physically available, but there are no corresponding purchase documents; </a:t>
            </a:r>
          </a:p>
          <a:p>
            <a:pPr>
              <a:buFont typeface="Wingdings" panose="05000000000000000000" pitchFamily="2" charset="2"/>
              <a:buChar char="ü"/>
            </a:pPr>
            <a:r>
              <a:rPr lang="en-IN" sz="2800" dirty="0"/>
              <a:t>Documents show stock, but the stock is not physically available; or </a:t>
            </a:r>
          </a:p>
          <a:p>
            <a:pPr marL="0" indent="0">
              <a:buNone/>
            </a:pPr>
            <a:endParaRPr lang="en-IN" dirty="0"/>
          </a:p>
        </p:txBody>
      </p:sp>
      <p:sp>
        <p:nvSpPr>
          <p:cNvPr id="4" name="Footer Placeholder 3"/>
          <p:cNvSpPr>
            <a:spLocks noGrp="1"/>
          </p:cNvSpPr>
          <p:nvPr>
            <p:ph type="ftr" sz="quarter" idx="11"/>
          </p:nvPr>
        </p:nvSpPr>
        <p:spPr/>
        <p:txBody>
          <a:bodyPr/>
          <a:lstStyle/>
          <a:p>
            <a:pPr>
              <a:defRPr/>
            </a:pPr>
            <a:r>
              <a:rPr lang="en-IN" smtClean="0"/>
              <a:t>© GST &amp; Indirect Taxes Committee, ICAI</a:t>
            </a:r>
            <a:endParaRPr lang="en-IN" dirty="0"/>
          </a:p>
        </p:txBody>
      </p:sp>
      <p:sp>
        <p:nvSpPr>
          <p:cNvPr id="5" name="Slide Number Placeholder 4"/>
          <p:cNvSpPr>
            <a:spLocks noGrp="1"/>
          </p:cNvSpPr>
          <p:nvPr>
            <p:ph type="sldNum" sz="quarter" idx="12"/>
          </p:nvPr>
        </p:nvSpPr>
        <p:spPr/>
        <p:txBody>
          <a:bodyPr/>
          <a:lstStyle/>
          <a:p>
            <a:fld id="{2AC1C4F3-0758-4693-96D4-8901426768B0}" type="slidenum">
              <a:rPr lang="en-IN" altLang="en-US" smtClean="0"/>
              <a:pPr/>
              <a:t>25</a:t>
            </a:fld>
            <a:endParaRPr lang="en-IN" altLang="en-US"/>
          </a:p>
        </p:txBody>
      </p:sp>
    </p:spTree>
    <p:extLst>
      <p:ext uri="{BB962C8B-B14F-4D97-AF65-F5344CB8AC3E}">
        <p14:creationId xmlns:p14="http://schemas.microsoft.com/office/powerpoint/2010/main" val="225349796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43138" y="0"/>
            <a:ext cx="8300171" cy="1378226"/>
          </a:xfrm>
        </p:spPr>
        <p:txBody>
          <a:bodyPr/>
          <a:lstStyle/>
          <a:p>
            <a:r>
              <a:rPr lang="en-US" sz="3200" b="1" dirty="0">
                <a:solidFill>
                  <a:schemeClr val="bg1"/>
                </a:solidFill>
              </a:rPr>
              <a:t>Navigating Inspection, Search and Seizure Through a different lens</a:t>
            </a:r>
            <a:endParaRPr lang="en-IN" sz="3200" dirty="0"/>
          </a:p>
        </p:txBody>
      </p:sp>
      <p:sp>
        <p:nvSpPr>
          <p:cNvPr id="3" name="Content Placeholder 2"/>
          <p:cNvSpPr>
            <a:spLocks noGrp="1"/>
          </p:cNvSpPr>
          <p:nvPr>
            <p:ph idx="1"/>
          </p:nvPr>
        </p:nvSpPr>
        <p:spPr>
          <a:xfrm>
            <a:off x="734292" y="1856509"/>
            <a:ext cx="10626436" cy="4534766"/>
          </a:xfrm>
        </p:spPr>
        <p:txBody>
          <a:bodyPr/>
          <a:lstStyle/>
          <a:p>
            <a:pPr>
              <a:buFont typeface="Wingdings" panose="05000000000000000000" pitchFamily="2" charset="2"/>
              <a:buChar char="ü"/>
            </a:pPr>
            <a:r>
              <a:rPr lang="en-IN" sz="2800" dirty="0"/>
              <a:t>The quantity or description in the documents does not match the actual stock. </a:t>
            </a:r>
          </a:p>
          <a:p>
            <a:pPr marL="0" indent="0">
              <a:buNone/>
            </a:pPr>
            <a:r>
              <a:rPr lang="en-IN" sz="2800" dirty="0"/>
              <a:t>Therefore, taking a stock statement for verifying such suppression can fall within the scope of inspection under Section 67(1).</a:t>
            </a:r>
          </a:p>
          <a:p>
            <a:pPr marL="0" indent="0">
              <a:buNone/>
            </a:pPr>
            <a:endParaRPr lang="en-IN" dirty="0"/>
          </a:p>
        </p:txBody>
      </p:sp>
      <p:sp>
        <p:nvSpPr>
          <p:cNvPr id="4" name="Footer Placeholder 3"/>
          <p:cNvSpPr>
            <a:spLocks noGrp="1"/>
          </p:cNvSpPr>
          <p:nvPr>
            <p:ph type="ftr" sz="quarter" idx="11"/>
          </p:nvPr>
        </p:nvSpPr>
        <p:spPr/>
        <p:txBody>
          <a:bodyPr/>
          <a:lstStyle/>
          <a:p>
            <a:pPr>
              <a:defRPr/>
            </a:pPr>
            <a:r>
              <a:rPr lang="en-IN" smtClean="0"/>
              <a:t>© GST &amp; Indirect Taxes Committee, ICAI</a:t>
            </a:r>
            <a:endParaRPr lang="en-IN" dirty="0"/>
          </a:p>
        </p:txBody>
      </p:sp>
      <p:sp>
        <p:nvSpPr>
          <p:cNvPr id="5" name="Slide Number Placeholder 4"/>
          <p:cNvSpPr>
            <a:spLocks noGrp="1"/>
          </p:cNvSpPr>
          <p:nvPr>
            <p:ph type="sldNum" sz="quarter" idx="12"/>
          </p:nvPr>
        </p:nvSpPr>
        <p:spPr/>
        <p:txBody>
          <a:bodyPr/>
          <a:lstStyle/>
          <a:p>
            <a:fld id="{2AC1C4F3-0758-4693-96D4-8901426768B0}" type="slidenum">
              <a:rPr lang="en-IN" altLang="en-US" smtClean="0"/>
              <a:pPr/>
              <a:t>26</a:t>
            </a:fld>
            <a:endParaRPr lang="en-IN" altLang="en-US"/>
          </a:p>
        </p:txBody>
      </p:sp>
    </p:spTree>
    <p:extLst>
      <p:ext uri="{BB962C8B-B14F-4D97-AF65-F5344CB8AC3E}">
        <p14:creationId xmlns:p14="http://schemas.microsoft.com/office/powerpoint/2010/main" val="401398268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767013" y="1987550"/>
            <a:ext cx="6657975" cy="1862138"/>
          </a:xfrm>
          <a:prstGeom prst="rect">
            <a:avLst/>
          </a:prstGeom>
          <a:ln>
            <a:noFill/>
          </a:ln>
        </p:spPr>
        <p:style>
          <a:lnRef idx="2">
            <a:schemeClr val="accent1"/>
          </a:lnRef>
          <a:fillRef idx="1">
            <a:schemeClr val="lt1"/>
          </a:fillRef>
          <a:effectRef idx="0">
            <a:schemeClr val="accent1"/>
          </a:effectRef>
          <a:fontRef idx="minor">
            <a:schemeClr val="dk1"/>
          </a:fontRef>
        </p:style>
        <p:txBody>
          <a:bodyPr wrap="none">
            <a:spAutoFit/>
          </a:bodyPr>
          <a:lstStyle/>
          <a:p>
            <a:pPr algn="ctr">
              <a:defRPr/>
            </a:pPr>
            <a:r>
              <a:rPr lang="en-US" sz="11500" dirty="0">
                <a:ln w="0"/>
                <a:solidFill>
                  <a:schemeClr val="tx2">
                    <a:lumMod val="75000"/>
                  </a:schemeClr>
                </a:solidFill>
                <a:effectLst>
                  <a:outerShdw blurRad="38100" dist="25400" dir="5400000" algn="ctr" rotWithShape="0">
                    <a:srgbClr val="6E747A">
                      <a:alpha val="43000"/>
                    </a:srgbClr>
                  </a:outerShdw>
                </a:effectLst>
              </a:rPr>
              <a:t>Thank You</a:t>
            </a:r>
            <a:endParaRPr lang="en-IN" sz="11500" dirty="0">
              <a:ln w="0"/>
              <a:solidFill>
                <a:schemeClr val="tx2">
                  <a:lumMod val="75000"/>
                </a:schemeClr>
              </a:solidFill>
              <a:effectLst>
                <a:outerShdw blurRad="38100" dist="25400" dir="5400000" algn="ctr" rotWithShape="0">
                  <a:srgbClr val="6E747A">
                    <a:alpha val="43000"/>
                  </a:srgbClr>
                </a:outerShdw>
              </a:effectLst>
            </a:endParaRPr>
          </a:p>
        </p:txBody>
      </p:sp>
      <p:sp>
        <p:nvSpPr>
          <p:cNvPr id="3" name="Rectangle 3"/>
          <p:cNvSpPr txBox="1">
            <a:spLocks noChangeArrowheads="1"/>
          </p:cNvSpPr>
          <p:nvPr/>
        </p:nvSpPr>
        <p:spPr>
          <a:xfrm>
            <a:off x="3200400" y="4800600"/>
            <a:ext cx="7543800" cy="1585913"/>
          </a:xfrm>
          <a:prstGeom prst="rect">
            <a:avLst/>
          </a:prstGeom>
        </p:spPr>
        <p:txBody>
          <a:bodyPr>
            <a:norm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effectLst>
                  <a:outerShdw blurRad="50800" dist="38100" dir="2700000" algn="tl" rotWithShape="0">
                    <a:srgbClr val="000000">
                      <a:alpha val="48000"/>
                    </a:srgbClr>
                  </a:outerShdw>
                </a:effectLst>
                <a:latin typeface="+mn-lt"/>
                <a:ea typeface="+mn-ea"/>
                <a:cs typeface="+mn-cs"/>
              </a:defRPr>
            </a:lvl1pPr>
            <a:lvl2pPr marL="6858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effectLst>
                  <a:outerShdw blurRad="50800" dist="38100" dir="2700000" algn="tl" rotWithShape="0">
                    <a:srgbClr val="000000">
                      <a:alpha val="48000"/>
                    </a:srgbClr>
                  </a:outerShdw>
                </a:effectLst>
                <a:latin typeface="+mn-lt"/>
                <a:ea typeface="+mn-ea"/>
                <a:cs typeface="+mn-cs"/>
              </a:defRPr>
            </a:lvl2pPr>
            <a:lvl3pPr marL="11430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effectLst>
                  <a:outerShdw blurRad="50800" dist="38100" dir="2700000" algn="tl" rotWithShape="0">
                    <a:srgbClr val="000000">
                      <a:alpha val="48000"/>
                    </a:srgbClr>
                  </a:outerShdw>
                </a:effectLst>
                <a:latin typeface="+mn-lt"/>
                <a:ea typeface="+mn-ea"/>
                <a:cs typeface="+mn-cs"/>
              </a:defRPr>
            </a:lvl3pPr>
            <a:lvl4pPr marL="16002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effectLst>
                  <a:outerShdw blurRad="50800" dist="38100" dir="2700000" algn="tl" rotWithShape="0">
                    <a:srgbClr val="000000">
                      <a:alpha val="48000"/>
                    </a:srgbClr>
                  </a:outerShdw>
                </a:effectLst>
                <a:latin typeface="+mn-lt"/>
                <a:ea typeface="+mn-ea"/>
                <a:cs typeface="+mn-cs"/>
              </a:defRPr>
            </a:lvl4pPr>
            <a:lvl5pPr marL="20574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effectLst>
                  <a:outerShdw blurRad="50800" dist="38100" dir="2700000" algn="tl" rotWithShape="0">
                    <a:srgbClr val="000000">
                      <a:alpha val="48000"/>
                    </a:srgbClr>
                  </a:outerShdw>
                </a:effectLst>
                <a:latin typeface="+mn-lt"/>
                <a:ea typeface="+mn-ea"/>
                <a:cs typeface="+mn-cs"/>
              </a:defRPr>
            </a:lvl5pPr>
            <a:lvl6pPr marL="25146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effectLst>
                  <a:outerShdw blurRad="50800" dist="38100" dir="2700000" algn="tl" rotWithShape="0">
                    <a:srgbClr val="000000">
                      <a:alpha val="48000"/>
                    </a:srgbClr>
                  </a:outerShdw>
                </a:effectLst>
                <a:latin typeface="+mn-lt"/>
                <a:ea typeface="+mn-ea"/>
                <a:cs typeface="+mn-cs"/>
              </a:defRPr>
            </a:lvl6pPr>
            <a:lvl7pPr marL="29718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effectLst>
                  <a:outerShdw blurRad="50800" dist="38100" dir="2700000" algn="tl" rotWithShape="0">
                    <a:srgbClr val="000000">
                      <a:alpha val="48000"/>
                    </a:srgbClr>
                  </a:outerShdw>
                </a:effectLst>
                <a:latin typeface="+mn-lt"/>
                <a:ea typeface="+mn-ea"/>
                <a:cs typeface="+mn-cs"/>
              </a:defRPr>
            </a:lvl7pPr>
            <a:lvl8pPr marL="3429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effectLst>
                  <a:outerShdw blurRad="50800" dist="38100" dir="2700000" algn="tl" rotWithShape="0">
                    <a:srgbClr val="000000">
                      <a:alpha val="48000"/>
                    </a:srgbClr>
                  </a:outerShdw>
                </a:effectLst>
                <a:latin typeface="+mn-lt"/>
                <a:ea typeface="+mn-ea"/>
                <a:cs typeface="+mn-cs"/>
              </a:defRPr>
            </a:lvl8pPr>
            <a:lvl9pPr marL="38862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effectLst>
                  <a:outerShdw blurRad="50800" dist="38100" dir="2700000" algn="tl" rotWithShape="0">
                    <a:srgbClr val="000000">
                      <a:alpha val="48000"/>
                    </a:srgbClr>
                  </a:outerShdw>
                </a:effectLst>
                <a:latin typeface="+mn-lt"/>
                <a:ea typeface="+mn-ea"/>
                <a:cs typeface="+mn-cs"/>
              </a:defRPr>
            </a:lvl9pPr>
          </a:lstStyle>
          <a:p>
            <a:pPr fontAlgn="auto">
              <a:spcAft>
                <a:spcPts val="0"/>
              </a:spcAft>
              <a:defRPr/>
            </a:pPr>
            <a:endParaRPr lang="en-US" dirty="0">
              <a:solidFill>
                <a:schemeClr val="tx1">
                  <a:lumMod val="65000"/>
                  <a:lumOff val="35000"/>
                </a:schemeClr>
              </a:solidFill>
            </a:endParaRPr>
          </a:p>
        </p:txBody>
      </p:sp>
      <p:sp>
        <p:nvSpPr>
          <p:cNvPr id="101382" name="Slide Number Placeholder 5"/>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ts val="1000"/>
              </a:spcBef>
              <a:buClr>
                <a:schemeClr val="accent1"/>
              </a:buClr>
              <a:buSzPct val="80000"/>
              <a:buFont typeface="Wingdings 3" panose="05040102010807070707" pitchFamily="18" charset="2"/>
              <a:buChar char=""/>
              <a:defRPr>
                <a:solidFill>
                  <a:srgbClr val="404040"/>
                </a:solidFill>
                <a:latin typeface="Times New Roman" panose="02020603050405020304" pitchFamily="18" charset="0"/>
              </a:defRPr>
            </a:lvl1pPr>
            <a:lvl2pPr marL="742950" indent="-285750">
              <a:spcBef>
                <a:spcPts val="1000"/>
              </a:spcBef>
              <a:buClr>
                <a:schemeClr val="accent1"/>
              </a:buClr>
              <a:buSzPct val="80000"/>
              <a:buFont typeface="Wingdings 3" panose="05040102010807070707" pitchFamily="18" charset="2"/>
              <a:buChar char=""/>
              <a:defRPr sz="1600">
                <a:solidFill>
                  <a:srgbClr val="404040"/>
                </a:solidFill>
                <a:latin typeface="Times New Roman" panose="02020603050405020304" pitchFamily="18" charset="0"/>
              </a:defRPr>
            </a:lvl2pPr>
            <a:lvl3pPr marL="1143000" indent="-228600">
              <a:spcBef>
                <a:spcPts val="1000"/>
              </a:spcBef>
              <a:buClr>
                <a:schemeClr val="accent1"/>
              </a:buClr>
              <a:buSzPct val="80000"/>
              <a:buFont typeface="Wingdings 3" panose="05040102010807070707" pitchFamily="18" charset="2"/>
              <a:buChar char=""/>
              <a:defRPr sz="1400">
                <a:solidFill>
                  <a:srgbClr val="404040"/>
                </a:solidFill>
                <a:latin typeface="Times New Roman" panose="02020603050405020304" pitchFamily="18" charset="0"/>
              </a:defRPr>
            </a:lvl3pPr>
            <a:lvl4pPr marL="1600200" indent="-228600">
              <a:spcBef>
                <a:spcPts val="1000"/>
              </a:spcBef>
              <a:buClr>
                <a:schemeClr val="accent1"/>
              </a:buClr>
              <a:buSzPct val="80000"/>
              <a:buFont typeface="Wingdings 3" panose="05040102010807070707" pitchFamily="18" charset="2"/>
              <a:buChar char=""/>
              <a:defRPr sz="1200">
                <a:solidFill>
                  <a:srgbClr val="404040"/>
                </a:solidFill>
                <a:latin typeface="Times New Roman" panose="02020603050405020304" pitchFamily="18" charset="0"/>
              </a:defRPr>
            </a:lvl4pPr>
            <a:lvl5pPr marL="2057400" indent="-228600">
              <a:spcBef>
                <a:spcPts val="1000"/>
              </a:spcBef>
              <a:buClr>
                <a:schemeClr val="accent1"/>
              </a:buClr>
              <a:buSzPct val="80000"/>
              <a:buFont typeface="Wingdings 3" panose="05040102010807070707" pitchFamily="18" charset="2"/>
              <a:buChar char=""/>
              <a:defRPr sz="1200">
                <a:solidFill>
                  <a:srgbClr val="404040"/>
                </a:solidFill>
                <a:latin typeface="Times New Roman" panose="02020603050405020304" pitchFamily="18" charset="0"/>
              </a:defRPr>
            </a:lvl5pPr>
            <a:lvl6pPr marL="2514600" indent="-22860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404040"/>
                </a:solidFill>
                <a:latin typeface="Times New Roman" panose="02020603050405020304" pitchFamily="18" charset="0"/>
              </a:defRPr>
            </a:lvl6pPr>
            <a:lvl7pPr marL="2971800" indent="-22860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404040"/>
                </a:solidFill>
                <a:latin typeface="Times New Roman" panose="02020603050405020304" pitchFamily="18" charset="0"/>
              </a:defRPr>
            </a:lvl7pPr>
            <a:lvl8pPr marL="3429000" indent="-22860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404040"/>
                </a:solidFill>
                <a:latin typeface="Times New Roman" panose="02020603050405020304" pitchFamily="18" charset="0"/>
              </a:defRPr>
            </a:lvl8pPr>
            <a:lvl9pPr marL="3886200" indent="-22860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404040"/>
                </a:solidFill>
                <a:latin typeface="Times New Roman" panose="02020603050405020304" pitchFamily="18" charset="0"/>
              </a:defRPr>
            </a:lvl9pPr>
          </a:lstStyle>
          <a:p>
            <a:pPr>
              <a:spcBef>
                <a:spcPct val="0"/>
              </a:spcBef>
              <a:buClrTx/>
              <a:buSzTx/>
              <a:buFontTx/>
              <a:buNone/>
            </a:pPr>
            <a:fld id="{7B8B5E2A-3B69-43FB-9488-F6D18EF973BB}" type="slidenum">
              <a:rPr lang="en-IN" altLang="en-US">
                <a:solidFill>
                  <a:schemeClr val="bg1"/>
                </a:solidFill>
              </a:rPr>
              <a:pPr>
                <a:spcBef>
                  <a:spcPct val="0"/>
                </a:spcBef>
                <a:buClrTx/>
                <a:buSzTx/>
                <a:buFontTx/>
                <a:buNone/>
              </a:pPr>
              <a:t>27</a:t>
            </a:fld>
            <a:endParaRPr lang="en-IN" altLang="en-US" dirty="0">
              <a:solidFill>
                <a:schemeClr val="bg1"/>
              </a:solidFill>
            </a:endParaRPr>
          </a:p>
        </p:txBody>
      </p:sp>
      <p:sp>
        <p:nvSpPr>
          <p:cNvPr id="7" name="TextBox 6"/>
          <p:cNvSpPr txBox="1"/>
          <p:nvPr/>
        </p:nvSpPr>
        <p:spPr>
          <a:xfrm>
            <a:off x="1237958" y="4300894"/>
            <a:ext cx="11633680" cy="2585323"/>
          </a:xfrm>
          <a:prstGeom prst="rect">
            <a:avLst/>
          </a:prstGeom>
          <a:noFill/>
        </p:spPr>
        <p:txBody>
          <a:bodyPr wrap="square" rtlCol="0">
            <a:spAutoFit/>
          </a:bodyPr>
          <a:lstStyle/>
          <a:p>
            <a:r>
              <a:rPr lang="en-US" sz="5400" dirty="0" smtClean="0">
                <a:solidFill>
                  <a:schemeClr val="bg2">
                    <a:lumMod val="10000"/>
                  </a:schemeClr>
                </a:solidFill>
              </a:rPr>
              <a:t>Name</a:t>
            </a:r>
            <a:r>
              <a:rPr lang="en-US" sz="5400" dirty="0" smtClean="0">
                <a:solidFill>
                  <a:schemeClr val="bg2">
                    <a:lumMod val="10000"/>
                  </a:schemeClr>
                </a:solidFill>
              </a:rPr>
              <a:t>- CA Ritesh Arora</a:t>
            </a:r>
            <a:r>
              <a:rPr lang="en-US" sz="5400" dirty="0" smtClean="0">
                <a:solidFill>
                  <a:schemeClr val="accent1"/>
                </a:solidFill>
              </a:rPr>
              <a:t> </a:t>
            </a:r>
            <a:endParaRPr lang="en-US" sz="5400" dirty="0">
              <a:solidFill>
                <a:schemeClr val="accent1"/>
              </a:solidFill>
            </a:endParaRPr>
          </a:p>
          <a:p>
            <a:r>
              <a:rPr lang="en-US" sz="5400" dirty="0" smtClean="0"/>
              <a:t>Email</a:t>
            </a:r>
            <a:r>
              <a:rPr lang="en-US" sz="5400" dirty="0" smtClean="0"/>
              <a:t>- ritesh@riteshglobalca.com</a:t>
            </a:r>
            <a:endParaRPr lang="en-US" sz="5400" dirty="0"/>
          </a:p>
          <a:p>
            <a:r>
              <a:rPr lang="en-US" sz="5400" dirty="0" smtClean="0"/>
              <a:t>Mobile- 9888466739</a:t>
            </a:r>
            <a:endParaRPr lang="en-US" sz="5400"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43138" y="110837"/>
            <a:ext cx="8108950" cy="1267390"/>
          </a:xfrm>
        </p:spPr>
        <p:txBody>
          <a:bodyPr/>
          <a:lstStyle/>
          <a:p>
            <a:r>
              <a:rPr lang="en-US" sz="3200" b="1" dirty="0">
                <a:solidFill>
                  <a:schemeClr val="bg1"/>
                </a:solidFill>
              </a:rPr>
              <a:t>Navigating Inspection, Search and Seizure Through a different lens</a:t>
            </a:r>
            <a:endParaRPr lang="en-IN" sz="3200" dirty="0"/>
          </a:p>
        </p:txBody>
      </p:sp>
      <p:sp>
        <p:nvSpPr>
          <p:cNvPr id="3" name="Content Placeholder 2"/>
          <p:cNvSpPr>
            <a:spLocks noGrp="1"/>
          </p:cNvSpPr>
          <p:nvPr>
            <p:ph idx="1"/>
          </p:nvPr>
        </p:nvSpPr>
        <p:spPr>
          <a:xfrm>
            <a:off x="528638" y="1562665"/>
            <a:ext cx="11261579" cy="4514008"/>
          </a:xfrm>
        </p:spPr>
        <p:txBody>
          <a:bodyPr/>
          <a:lstStyle/>
          <a:p>
            <a:pPr marL="0" indent="0">
              <a:buNone/>
            </a:pPr>
            <a:r>
              <a:rPr lang="en-IN" sz="2800" dirty="0"/>
              <a:t>proceedings through Form GST </a:t>
            </a:r>
            <a:r>
              <a:rPr lang="en-IN" sz="2800" dirty="0" smtClean="0"/>
              <a:t>INS-01</a:t>
            </a:r>
            <a:endParaRPr lang="en-IN" sz="2800" dirty="0"/>
          </a:p>
          <a:p>
            <a:r>
              <a:rPr lang="en-IN" sz="2800" b="1" dirty="0"/>
              <a:t>Step 3 – </a:t>
            </a:r>
            <a:r>
              <a:rPr lang="en-IN" sz="2800" i="1" dirty="0"/>
              <a:t>Identification of Scope</a:t>
            </a:r>
            <a:r>
              <a:rPr lang="en-IN" sz="2800" dirty="0"/>
              <a:t/>
            </a:r>
            <a:br>
              <a:rPr lang="en-IN" sz="2800" dirty="0"/>
            </a:br>
            <a:r>
              <a:rPr lang="en-IN" sz="2800" dirty="0"/>
              <a:t>The authorization should clearly indicate whether it is </a:t>
            </a:r>
            <a:r>
              <a:rPr lang="en-IN" sz="2800" dirty="0" smtClean="0"/>
              <a:t>for:</a:t>
            </a:r>
          </a:p>
          <a:p>
            <a:pPr>
              <a:buFont typeface="Wingdings" panose="05000000000000000000" pitchFamily="2" charset="2"/>
              <a:buChar char="ü"/>
            </a:pPr>
            <a:r>
              <a:rPr lang="en-IN" sz="2800" i="1" dirty="0" smtClean="0"/>
              <a:t>Inspection </a:t>
            </a:r>
            <a:r>
              <a:rPr lang="en-IN" sz="2800" i="1" dirty="0"/>
              <a:t>only </a:t>
            </a:r>
            <a:r>
              <a:rPr lang="en-IN" sz="2800" dirty="0"/>
              <a:t>– Part A / Part B; or </a:t>
            </a:r>
          </a:p>
          <a:p>
            <a:pPr>
              <a:buFont typeface="Wingdings" panose="05000000000000000000" pitchFamily="2" charset="2"/>
              <a:buChar char="ü"/>
            </a:pPr>
            <a:r>
              <a:rPr lang="en-IN" sz="2800" i="1" dirty="0"/>
              <a:t>Inspection + Search </a:t>
            </a:r>
            <a:r>
              <a:rPr lang="en-IN" sz="2800" dirty="0"/>
              <a:t>– including Part C where applicable. </a:t>
            </a:r>
            <a:endParaRPr lang="en-IN" sz="2800" dirty="0" smtClean="0"/>
          </a:p>
          <a:p>
            <a:r>
              <a:rPr lang="en-IN" sz="2800" b="1" dirty="0"/>
              <a:t>Step 4 – </a:t>
            </a:r>
            <a:r>
              <a:rPr lang="en-IN" sz="2800" i="1" dirty="0"/>
              <a:t>Entry &amp; Initial Formalities</a:t>
            </a:r>
            <a:r>
              <a:rPr lang="en-IN" sz="2800" dirty="0"/>
              <a:t/>
            </a:r>
            <a:br>
              <a:rPr lang="en-IN" sz="2800" dirty="0"/>
            </a:br>
            <a:r>
              <a:rPr lang="en-IN" sz="2800" dirty="0"/>
              <a:t>The authorised officer reaches the specified premises, discloses identity, conducts the required formalities and obtains acknowledgement of the authorization. </a:t>
            </a:r>
            <a:r>
              <a:rPr lang="en-IN" sz="2800" dirty="0" err="1"/>
              <a:t>Panch</a:t>
            </a:r>
            <a:r>
              <a:rPr lang="en-IN" sz="2800" dirty="0"/>
              <a:t> witnesses are associated with the proceedings.</a:t>
            </a:r>
          </a:p>
          <a:p>
            <a:pPr>
              <a:buFont typeface="Wingdings" panose="05000000000000000000" pitchFamily="2" charset="2"/>
              <a:buChar char="ü"/>
            </a:pPr>
            <a:endParaRPr lang="en-IN" sz="2800" dirty="0"/>
          </a:p>
          <a:p>
            <a:pPr marL="0" indent="0">
              <a:buNone/>
            </a:pPr>
            <a:endParaRPr lang="en-IN" b="1" dirty="0" smtClean="0"/>
          </a:p>
          <a:p>
            <a:pPr marL="0" indent="0">
              <a:buNone/>
            </a:pPr>
            <a:endParaRPr lang="en-IN" dirty="0"/>
          </a:p>
        </p:txBody>
      </p:sp>
      <p:sp>
        <p:nvSpPr>
          <p:cNvPr id="4" name="Footer Placeholder 3"/>
          <p:cNvSpPr>
            <a:spLocks noGrp="1"/>
          </p:cNvSpPr>
          <p:nvPr>
            <p:ph type="ftr" sz="quarter" idx="11"/>
          </p:nvPr>
        </p:nvSpPr>
        <p:spPr/>
        <p:txBody>
          <a:bodyPr/>
          <a:lstStyle/>
          <a:p>
            <a:pPr>
              <a:defRPr/>
            </a:pPr>
            <a:r>
              <a:rPr lang="en-IN" smtClean="0"/>
              <a:t>© GST &amp; Indirect Taxes Committee, ICAI</a:t>
            </a:r>
            <a:endParaRPr lang="en-IN" dirty="0"/>
          </a:p>
        </p:txBody>
      </p:sp>
      <p:sp>
        <p:nvSpPr>
          <p:cNvPr id="5" name="Slide Number Placeholder 4"/>
          <p:cNvSpPr>
            <a:spLocks noGrp="1"/>
          </p:cNvSpPr>
          <p:nvPr>
            <p:ph type="sldNum" sz="quarter" idx="12"/>
          </p:nvPr>
        </p:nvSpPr>
        <p:spPr/>
        <p:txBody>
          <a:bodyPr/>
          <a:lstStyle/>
          <a:p>
            <a:fld id="{2AC1C4F3-0758-4693-96D4-8901426768B0}" type="slidenum">
              <a:rPr lang="en-IN" altLang="en-US" smtClean="0"/>
              <a:pPr/>
              <a:t>3</a:t>
            </a:fld>
            <a:endParaRPr lang="en-IN" altLang="en-US"/>
          </a:p>
        </p:txBody>
      </p:sp>
    </p:spTree>
    <p:extLst>
      <p:ext uri="{BB962C8B-B14F-4D97-AF65-F5344CB8AC3E}">
        <p14:creationId xmlns:p14="http://schemas.microsoft.com/office/powerpoint/2010/main" val="44123416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43138" y="1"/>
            <a:ext cx="8397153" cy="1378226"/>
          </a:xfrm>
        </p:spPr>
        <p:txBody>
          <a:bodyPr/>
          <a:lstStyle/>
          <a:p>
            <a:r>
              <a:rPr lang="en-US" sz="3200" b="1" dirty="0">
                <a:solidFill>
                  <a:schemeClr val="bg1"/>
                </a:solidFill>
              </a:rPr>
              <a:t>Navigating Inspection, Search and Seizure Through a different lens</a:t>
            </a:r>
            <a:endParaRPr lang="en-IN" sz="3200" dirty="0"/>
          </a:p>
        </p:txBody>
      </p:sp>
      <p:sp>
        <p:nvSpPr>
          <p:cNvPr id="3" name="Content Placeholder 2"/>
          <p:cNvSpPr>
            <a:spLocks noGrp="1"/>
          </p:cNvSpPr>
          <p:nvPr>
            <p:ph idx="1"/>
          </p:nvPr>
        </p:nvSpPr>
        <p:spPr>
          <a:xfrm>
            <a:off x="277092" y="1378227"/>
            <a:ext cx="11485418" cy="5013047"/>
          </a:xfrm>
        </p:spPr>
        <p:txBody>
          <a:bodyPr/>
          <a:lstStyle/>
          <a:p>
            <a:r>
              <a:rPr lang="en-IN" sz="2800" b="1" dirty="0"/>
              <a:t>Step 5 – </a:t>
            </a:r>
            <a:r>
              <a:rPr lang="en-IN" sz="2800" i="1" dirty="0"/>
              <a:t>Conduct of Inspection</a:t>
            </a:r>
            <a:r>
              <a:rPr lang="en-IN" sz="2800" dirty="0"/>
              <a:t/>
            </a:r>
            <a:br>
              <a:rPr lang="en-IN" sz="2800" dirty="0"/>
            </a:br>
            <a:r>
              <a:rPr lang="en-IN" sz="2800" dirty="0" err="1"/>
              <a:t>Inspection</a:t>
            </a:r>
            <a:r>
              <a:rPr lang="en-IN" sz="2800" dirty="0"/>
              <a:t> is carried out within the scope of the authorization and the specific reasons for which it was granted. At this stage, the officer does not have unrestricted powers of search or seizure.</a:t>
            </a:r>
          </a:p>
          <a:p>
            <a:r>
              <a:rPr lang="en-IN" sz="2800" b="1" dirty="0"/>
              <a:t>Step 6 – </a:t>
            </a:r>
            <a:r>
              <a:rPr lang="en-IN" sz="2800" i="1" dirty="0"/>
              <a:t>From Inspection to Search</a:t>
            </a:r>
            <a:r>
              <a:rPr lang="en-IN" sz="2800" dirty="0"/>
              <a:t/>
            </a:r>
            <a:br>
              <a:rPr lang="en-IN" sz="2800" dirty="0"/>
            </a:br>
            <a:r>
              <a:rPr lang="en-IN" sz="2800" dirty="0"/>
              <a:t>If the inspection provides material indicating that relevant goods, documents, books or things are secreted, the statutory conditions for search under Section 67(2) must be satisfied and the necessary authorization obtained.</a:t>
            </a:r>
          </a:p>
          <a:p>
            <a:r>
              <a:rPr lang="en-IN" sz="2800" b="1" dirty="0"/>
              <a:t>Step 7 – </a:t>
            </a:r>
            <a:r>
              <a:rPr lang="en-IN" sz="2800" i="1" dirty="0"/>
              <a:t>Conduct of Search</a:t>
            </a:r>
            <a:r>
              <a:rPr lang="en-IN" sz="2800" dirty="0"/>
              <a:t/>
            </a:r>
            <a:br>
              <a:rPr lang="en-IN" sz="2800" dirty="0"/>
            </a:br>
            <a:r>
              <a:rPr lang="en-IN" sz="2800" dirty="0" err="1"/>
              <a:t>Search</a:t>
            </a:r>
            <a:r>
              <a:rPr lang="en-IN" sz="2800" dirty="0"/>
              <a:t> is confined to the goods, documents, books or things covered </a:t>
            </a:r>
            <a:r>
              <a:rPr lang="en-IN" sz="2800" dirty="0" smtClean="0"/>
              <a:t>by</a:t>
            </a:r>
            <a:endParaRPr lang="en-IN" dirty="0"/>
          </a:p>
        </p:txBody>
      </p:sp>
      <p:sp>
        <p:nvSpPr>
          <p:cNvPr id="4" name="Footer Placeholder 3"/>
          <p:cNvSpPr>
            <a:spLocks noGrp="1"/>
          </p:cNvSpPr>
          <p:nvPr>
            <p:ph type="ftr" sz="quarter" idx="11"/>
          </p:nvPr>
        </p:nvSpPr>
        <p:spPr/>
        <p:txBody>
          <a:bodyPr/>
          <a:lstStyle/>
          <a:p>
            <a:pPr>
              <a:defRPr/>
            </a:pPr>
            <a:r>
              <a:rPr lang="en-IN" smtClean="0"/>
              <a:t>© GST &amp; Indirect Taxes Committee, ICAI</a:t>
            </a:r>
            <a:endParaRPr lang="en-IN" dirty="0"/>
          </a:p>
        </p:txBody>
      </p:sp>
      <p:sp>
        <p:nvSpPr>
          <p:cNvPr id="5" name="Slide Number Placeholder 4"/>
          <p:cNvSpPr>
            <a:spLocks noGrp="1"/>
          </p:cNvSpPr>
          <p:nvPr>
            <p:ph type="sldNum" sz="quarter" idx="12"/>
          </p:nvPr>
        </p:nvSpPr>
        <p:spPr/>
        <p:txBody>
          <a:bodyPr/>
          <a:lstStyle/>
          <a:p>
            <a:fld id="{2AC1C4F3-0758-4693-96D4-8901426768B0}" type="slidenum">
              <a:rPr lang="en-IN" altLang="en-US" smtClean="0"/>
              <a:pPr/>
              <a:t>4</a:t>
            </a:fld>
            <a:endParaRPr lang="en-IN" altLang="en-US"/>
          </a:p>
        </p:txBody>
      </p:sp>
    </p:spTree>
    <p:extLst>
      <p:ext uri="{BB962C8B-B14F-4D97-AF65-F5344CB8AC3E}">
        <p14:creationId xmlns:p14="http://schemas.microsoft.com/office/powerpoint/2010/main" val="46433900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43138" y="1"/>
            <a:ext cx="8300171" cy="1378226"/>
          </a:xfrm>
        </p:spPr>
        <p:txBody>
          <a:bodyPr/>
          <a:lstStyle/>
          <a:p>
            <a:r>
              <a:rPr lang="en-US" sz="3200" b="1" dirty="0">
                <a:solidFill>
                  <a:schemeClr val="bg1"/>
                </a:solidFill>
              </a:rPr>
              <a:t>Navigating Inspection, Search and Seizure Through a different lens</a:t>
            </a:r>
            <a:endParaRPr lang="en-IN" sz="3200" dirty="0"/>
          </a:p>
        </p:txBody>
      </p:sp>
      <p:sp>
        <p:nvSpPr>
          <p:cNvPr id="3" name="Content Placeholder 2"/>
          <p:cNvSpPr>
            <a:spLocks noGrp="1"/>
          </p:cNvSpPr>
          <p:nvPr>
            <p:ph idx="1"/>
          </p:nvPr>
        </p:nvSpPr>
        <p:spPr>
          <a:xfrm>
            <a:off x="528638" y="1482435"/>
            <a:ext cx="11012197" cy="4594238"/>
          </a:xfrm>
        </p:spPr>
        <p:txBody>
          <a:bodyPr/>
          <a:lstStyle/>
          <a:p>
            <a:pPr marL="0" indent="0">
              <a:buNone/>
            </a:pPr>
            <a:r>
              <a:rPr lang="en-IN" sz="2800" dirty="0"/>
              <a:t>Section 67(2). The scope cannot be expanded merely because other information comes to light during the </a:t>
            </a:r>
            <a:r>
              <a:rPr lang="en-IN" sz="2800" dirty="0" smtClean="0"/>
              <a:t>proceedings.</a:t>
            </a:r>
          </a:p>
          <a:p>
            <a:r>
              <a:rPr lang="en-IN" sz="2800" b="1" dirty="0" smtClean="0"/>
              <a:t>Step </a:t>
            </a:r>
            <a:r>
              <a:rPr lang="en-IN" sz="2800" b="1" dirty="0"/>
              <a:t>8 – </a:t>
            </a:r>
            <a:r>
              <a:rPr lang="en-IN" sz="2800" i="1" dirty="0"/>
              <a:t>Access to Closed Places / Devices</a:t>
            </a:r>
            <a:r>
              <a:rPr lang="en-IN" sz="2800" dirty="0"/>
              <a:t/>
            </a:r>
            <a:br>
              <a:rPr lang="en-IN" sz="2800" dirty="0"/>
            </a:br>
            <a:r>
              <a:rPr lang="en-IN" sz="2800" dirty="0"/>
              <a:t>Where access is denied, the law permits the authorised officer, subject to the statutory conditions, to open </a:t>
            </a:r>
            <a:r>
              <a:rPr lang="en-IN" sz="2800" dirty="0" err="1"/>
              <a:t>almirahs</a:t>
            </a:r>
            <a:r>
              <a:rPr lang="en-IN" sz="2800" dirty="0"/>
              <a:t>, boxes, receptacles or electronic devices where relevant material is suspected to be concealed</a:t>
            </a:r>
            <a:r>
              <a:rPr lang="en-IN" sz="2800" dirty="0" smtClean="0"/>
              <a:t>.</a:t>
            </a:r>
            <a:endParaRPr lang="en-IN" sz="2800" dirty="0"/>
          </a:p>
          <a:p>
            <a:r>
              <a:rPr lang="en-IN" sz="2800" b="1" dirty="0"/>
              <a:t>Step 9 – </a:t>
            </a:r>
            <a:r>
              <a:rPr lang="en-IN" sz="2800" i="1" dirty="0"/>
              <a:t>Seizure of Relevant Material</a:t>
            </a:r>
            <a:r>
              <a:rPr lang="en-IN" sz="2800" dirty="0"/>
              <a:t/>
            </a:r>
            <a:br>
              <a:rPr lang="en-IN" sz="2800" dirty="0"/>
            </a:br>
            <a:r>
              <a:rPr lang="en-IN" sz="2800" dirty="0"/>
              <a:t>Where the search results in discovery of goods liable to confiscation or relevant secreted documents/books/things, the authorised officer may proceed with seizure in accordance with Section 67.</a:t>
            </a:r>
          </a:p>
          <a:p>
            <a:endParaRPr lang="en-IN" dirty="0"/>
          </a:p>
        </p:txBody>
      </p:sp>
      <p:sp>
        <p:nvSpPr>
          <p:cNvPr id="4" name="Footer Placeholder 3"/>
          <p:cNvSpPr>
            <a:spLocks noGrp="1"/>
          </p:cNvSpPr>
          <p:nvPr>
            <p:ph type="ftr" sz="quarter" idx="11"/>
          </p:nvPr>
        </p:nvSpPr>
        <p:spPr/>
        <p:txBody>
          <a:bodyPr/>
          <a:lstStyle/>
          <a:p>
            <a:pPr>
              <a:defRPr/>
            </a:pPr>
            <a:r>
              <a:rPr lang="en-IN" smtClean="0"/>
              <a:t>© GST &amp; Indirect Taxes Committee, ICAI</a:t>
            </a:r>
            <a:endParaRPr lang="en-IN" dirty="0"/>
          </a:p>
        </p:txBody>
      </p:sp>
      <p:sp>
        <p:nvSpPr>
          <p:cNvPr id="5" name="Slide Number Placeholder 4"/>
          <p:cNvSpPr>
            <a:spLocks noGrp="1"/>
          </p:cNvSpPr>
          <p:nvPr>
            <p:ph type="sldNum" sz="quarter" idx="12"/>
          </p:nvPr>
        </p:nvSpPr>
        <p:spPr/>
        <p:txBody>
          <a:bodyPr/>
          <a:lstStyle/>
          <a:p>
            <a:fld id="{2AC1C4F3-0758-4693-96D4-8901426768B0}" type="slidenum">
              <a:rPr lang="en-IN" altLang="en-US" smtClean="0"/>
              <a:pPr/>
              <a:t>5</a:t>
            </a:fld>
            <a:endParaRPr lang="en-IN" altLang="en-US"/>
          </a:p>
        </p:txBody>
      </p:sp>
    </p:spTree>
    <p:extLst>
      <p:ext uri="{BB962C8B-B14F-4D97-AF65-F5344CB8AC3E}">
        <p14:creationId xmlns:p14="http://schemas.microsoft.com/office/powerpoint/2010/main" val="302523368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092037" y="0"/>
            <a:ext cx="8728364" cy="1378226"/>
          </a:xfrm>
        </p:spPr>
        <p:txBody>
          <a:bodyPr/>
          <a:lstStyle/>
          <a:p>
            <a:r>
              <a:rPr lang="en-US" sz="3200" b="1" dirty="0">
                <a:solidFill>
                  <a:schemeClr val="bg1"/>
                </a:solidFill>
              </a:rPr>
              <a:t>Navigating Inspection, Search and Seizure Through a different lens</a:t>
            </a:r>
            <a:endParaRPr lang="en-IN" sz="3200" dirty="0"/>
          </a:p>
        </p:txBody>
      </p:sp>
      <p:sp>
        <p:nvSpPr>
          <p:cNvPr id="3" name="Content Placeholder 2"/>
          <p:cNvSpPr>
            <a:spLocks noGrp="1"/>
          </p:cNvSpPr>
          <p:nvPr>
            <p:ph idx="1"/>
          </p:nvPr>
        </p:nvSpPr>
        <p:spPr>
          <a:xfrm>
            <a:off x="775855" y="1828800"/>
            <a:ext cx="10668000" cy="4364182"/>
          </a:xfrm>
        </p:spPr>
        <p:txBody>
          <a:bodyPr/>
          <a:lstStyle/>
          <a:p>
            <a:r>
              <a:rPr lang="en-IN" sz="2800" b="1" dirty="0"/>
              <a:t>Step 10 – </a:t>
            </a:r>
            <a:r>
              <a:rPr lang="en-IN" sz="2800" i="1" dirty="0"/>
              <a:t>Documentation of Search &amp; Seizure</a:t>
            </a:r>
            <a:br>
              <a:rPr lang="en-IN" sz="2800" i="1" dirty="0"/>
            </a:br>
            <a:r>
              <a:rPr lang="en-IN" sz="2800" dirty="0"/>
              <a:t>The proceedings should be properly documented, including the premises searched, persons present, duration, material discovered/seized, witnesses and other relevant circumstances. Form GST INS-02 is used for the seizure order.</a:t>
            </a:r>
          </a:p>
          <a:p>
            <a:r>
              <a:rPr lang="en-IN" sz="2800" b="1" dirty="0"/>
              <a:t>Step 11 – </a:t>
            </a:r>
            <a:r>
              <a:rPr lang="en-IN" sz="2800" i="1" dirty="0"/>
              <a:t>Prohibition Where Seizure Is Not Practicable</a:t>
            </a:r>
            <a:r>
              <a:rPr lang="en-IN" sz="2800" dirty="0"/>
              <a:t/>
            </a:r>
            <a:br>
              <a:rPr lang="en-IN" sz="2800" dirty="0"/>
            </a:br>
            <a:r>
              <a:rPr lang="en-IN" sz="2800" dirty="0"/>
              <a:t>Where goods cannot practically be removed or are held by another person, a prohibition order in Form GST INS-03 may be used to prevent their disposal or removal.</a:t>
            </a:r>
          </a:p>
          <a:p>
            <a:pPr marL="0" indent="0">
              <a:buNone/>
            </a:pPr>
            <a:endParaRPr lang="en-IN" dirty="0"/>
          </a:p>
        </p:txBody>
      </p:sp>
      <p:sp>
        <p:nvSpPr>
          <p:cNvPr id="4" name="Footer Placeholder 3"/>
          <p:cNvSpPr>
            <a:spLocks noGrp="1"/>
          </p:cNvSpPr>
          <p:nvPr>
            <p:ph type="ftr" sz="quarter" idx="11"/>
          </p:nvPr>
        </p:nvSpPr>
        <p:spPr/>
        <p:txBody>
          <a:bodyPr/>
          <a:lstStyle/>
          <a:p>
            <a:pPr>
              <a:defRPr/>
            </a:pPr>
            <a:r>
              <a:rPr lang="en-IN" smtClean="0"/>
              <a:t>© GST &amp; Indirect Taxes Committee, ICAI</a:t>
            </a:r>
            <a:endParaRPr lang="en-IN" dirty="0"/>
          </a:p>
        </p:txBody>
      </p:sp>
      <p:sp>
        <p:nvSpPr>
          <p:cNvPr id="5" name="Slide Number Placeholder 4"/>
          <p:cNvSpPr>
            <a:spLocks noGrp="1"/>
          </p:cNvSpPr>
          <p:nvPr>
            <p:ph type="sldNum" sz="quarter" idx="12"/>
          </p:nvPr>
        </p:nvSpPr>
        <p:spPr/>
        <p:txBody>
          <a:bodyPr/>
          <a:lstStyle/>
          <a:p>
            <a:fld id="{2AC1C4F3-0758-4693-96D4-8901426768B0}" type="slidenum">
              <a:rPr lang="en-IN" altLang="en-US" smtClean="0"/>
              <a:pPr/>
              <a:t>6</a:t>
            </a:fld>
            <a:endParaRPr lang="en-IN" altLang="en-US" dirty="0"/>
          </a:p>
        </p:txBody>
      </p:sp>
    </p:spTree>
    <p:extLst>
      <p:ext uri="{BB962C8B-B14F-4D97-AF65-F5344CB8AC3E}">
        <p14:creationId xmlns:p14="http://schemas.microsoft.com/office/powerpoint/2010/main" val="28236347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43138" y="0"/>
            <a:ext cx="8272462" cy="1378226"/>
          </a:xfrm>
        </p:spPr>
        <p:txBody>
          <a:bodyPr/>
          <a:lstStyle/>
          <a:p>
            <a:r>
              <a:rPr lang="en-US" sz="3200" b="1" dirty="0">
                <a:solidFill>
                  <a:schemeClr val="bg1"/>
                </a:solidFill>
              </a:rPr>
              <a:t>Navigating Inspection, Search and Seizure Through a different lens</a:t>
            </a:r>
            <a:endParaRPr lang="en-IN" sz="3200" dirty="0"/>
          </a:p>
        </p:txBody>
      </p:sp>
      <p:sp>
        <p:nvSpPr>
          <p:cNvPr id="3" name="Content Placeholder 2"/>
          <p:cNvSpPr>
            <a:spLocks noGrp="1"/>
          </p:cNvSpPr>
          <p:nvPr>
            <p:ph idx="1"/>
          </p:nvPr>
        </p:nvSpPr>
        <p:spPr>
          <a:xfrm>
            <a:off x="706582" y="1673501"/>
            <a:ext cx="10972800" cy="4574899"/>
          </a:xfrm>
        </p:spPr>
        <p:txBody>
          <a:bodyPr/>
          <a:lstStyle/>
          <a:p>
            <a:r>
              <a:rPr lang="en-IN" sz="2800" b="1" dirty="0" smtClean="0"/>
              <a:t>Question </a:t>
            </a:r>
            <a:r>
              <a:rPr lang="en-IN" sz="2800" b="1" dirty="0"/>
              <a:t>2</a:t>
            </a:r>
          </a:p>
          <a:p>
            <a:pPr marL="0" indent="0">
              <a:buNone/>
            </a:pPr>
            <a:r>
              <a:rPr lang="en-IN" sz="2800" i="1" dirty="0"/>
              <a:t>Is there any difference between inspection and search proceedings under GST</a:t>
            </a:r>
            <a:r>
              <a:rPr lang="en-IN" sz="2800" i="1" dirty="0" smtClean="0"/>
              <a:t>?</a:t>
            </a:r>
          </a:p>
          <a:p>
            <a:r>
              <a:rPr lang="en-IN" sz="2800" b="1" dirty="0"/>
              <a:t>Answer</a:t>
            </a:r>
          </a:p>
          <a:p>
            <a:pPr marL="0" indent="0">
              <a:buNone/>
            </a:pPr>
            <a:r>
              <a:rPr lang="en-IN" sz="2800" dirty="0"/>
              <a:t>Yes. Inspection and search are two distinct proceedings under Section 67 and carry different powers and safeguards.</a:t>
            </a:r>
          </a:p>
          <a:p>
            <a:pPr marL="0" indent="0">
              <a:buNone/>
            </a:pPr>
            <a:r>
              <a:rPr lang="en-IN" sz="2800" dirty="0"/>
              <a:t>Inspection under Section 67(1) is primarily for examining the premises and relevant records in connection with the reasons for which the inspection has been authorised.</a:t>
            </a:r>
          </a:p>
          <a:p>
            <a:pPr marL="0" indent="0">
              <a:buNone/>
            </a:pPr>
            <a:endParaRPr lang="en-IN" sz="2800" i="1" dirty="0"/>
          </a:p>
          <a:p>
            <a:endParaRPr lang="en-IN" sz="3600" dirty="0"/>
          </a:p>
        </p:txBody>
      </p:sp>
      <p:sp>
        <p:nvSpPr>
          <p:cNvPr id="4" name="Footer Placeholder 3"/>
          <p:cNvSpPr>
            <a:spLocks noGrp="1"/>
          </p:cNvSpPr>
          <p:nvPr>
            <p:ph type="ftr" sz="quarter" idx="11"/>
          </p:nvPr>
        </p:nvSpPr>
        <p:spPr/>
        <p:txBody>
          <a:bodyPr/>
          <a:lstStyle/>
          <a:p>
            <a:pPr>
              <a:defRPr/>
            </a:pPr>
            <a:r>
              <a:rPr lang="en-IN" smtClean="0"/>
              <a:t>© GST &amp; Indirect Taxes Committee, ICAI</a:t>
            </a:r>
            <a:endParaRPr lang="en-IN" dirty="0"/>
          </a:p>
        </p:txBody>
      </p:sp>
      <p:sp>
        <p:nvSpPr>
          <p:cNvPr id="5" name="Slide Number Placeholder 4"/>
          <p:cNvSpPr>
            <a:spLocks noGrp="1"/>
          </p:cNvSpPr>
          <p:nvPr>
            <p:ph type="sldNum" sz="quarter" idx="12"/>
          </p:nvPr>
        </p:nvSpPr>
        <p:spPr/>
        <p:txBody>
          <a:bodyPr/>
          <a:lstStyle/>
          <a:p>
            <a:fld id="{2AC1C4F3-0758-4693-96D4-8901426768B0}" type="slidenum">
              <a:rPr lang="en-IN" altLang="en-US" smtClean="0"/>
              <a:pPr/>
              <a:t>7</a:t>
            </a:fld>
            <a:endParaRPr lang="en-IN" altLang="en-US"/>
          </a:p>
        </p:txBody>
      </p:sp>
    </p:spTree>
    <p:extLst>
      <p:ext uri="{BB962C8B-B14F-4D97-AF65-F5344CB8AC3E}">
        <p14:creationId xmlns:p14="http://schemas.microsoft.com/office/powerpoint/2010/main" val="296173698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43138" y="0"/>
            <a:ext cx="8217044" cy="1378226"/>
          </a:xfrm>
        </p:spPr>
        <p:txBody>
          <a:bodyPr/>
          <a:lstStyle/>
          <a:p>
            <a:r>
              <a:rPr lang="en-US" sz="3200" b="1" dirty="0">
                <a:solidFill>
                  <a:schemeClr val="bg1"/>
                </a:solidFill>
              </a:rPr>
              <a:t>Navigating Inspection, Search and Seizure Through a different lens</a:t>
            </a:r>
            <a:endParaRPr lang="en-IN" sz="3200" dirty="0"/>
          </a:p>
        </p:txBody>
      </p:sp>
      <p:sp>
        <p:nvSpPr>
          <p:cNvPr id="3" name="Content Placeholder 2"/>
          <p:cNvSpPr>
            <a:spLocks noGrp="1"/>
          </p:cNvSpPr>
          <p:nvPr>
            <p:ph idx="1"/>
          </p:nvPr>
        </p:nvSpPr>
        <p:spPr>
          <a:xfrm>
            <a:off x="831273" y="1759527"/>
            <a:ext cx="10598727" cy="4447309"/>
          </a:xfrm>
        </p:spPr>
        <p:txBody>
          <a:bodyPr/>
          <a:lstStyle/>
          <a:p>
            <a:pPr marL="0" indent="0">
              <a:buNone/>
            </a:pPr>
            <a:r>
              <a:rPr lang="en-IN" sz="2800" dirty="0" smtClean="0"/>
              <a:t>Search </a:t>
            </a:r>
            <a:r>
              <a:rPr lang="en-IN" sz="2800" dirty="0"/>
              <a:t>under Section 67(2) is a more intrusive power. It requires the statutory conditions relating to “secreted” goods, documents, books or things, and can also lead to seizure.</a:t>
            </a:r>
          </a:p>
          <a:p>
            <a:pPr marL="0" indent="0">
              <a:buNone/>
            </a:pPr>
            <a:r>
              <a:rPr lang="en-IN" sz="2800" dirty="0"/>
              <a:t>Therefore, an authorization for inspection should not be treated as a blanket authority to search and seize. The exact scope of the authorization in Form GST INS-01 needs to be examined carefully.</a:t>
            </a:r>
          </a:p>
          <a:p>
            <a:pPr lvl="0"/>
            <a:r>
              <a:rPr lang="en-IN" sz="2800" b="1" dirty="0"/>
              <a:t>The Golden Rule</a:t>
            </a:r>
            <a:endParaRPr lang="en-IN" sz="2800" dirty="0"/>
          </a:p>
          <a:p>
            <a:pPr lvl="0"/>
            <a:r>
              <a:rPr lang="en-IN" sz="2800" b="1" i="1" dirty="0"/>
              <a:t>Inspection → Search → Seizure are not interchangeable powers.</a:t>
            </a:r>
            <a:r>
              <a:rPr lang="en-IN" sz="2800" dirty="0"/>
              <a:t/>
            </a:r>
            <a:br>
              <a:rPr lang="en-IN" sz="2800" dirty="0"/>
            </a:br>
            <a:r>
              <a:rPr lang="en-IN" sz="2800" dirty="0"/>
              <a:t>Each stage has its own statutory conditions, scope and safeguards.</a:t>
            </a:r>
          </a:p>
          <a:p>
            <a:endParaRPr lang="en-IN" sz="2800" dirty="0"/>
          </a:p>
        </p:txBody>
      </p:sp>
      <p:sp>
        <p:nvSpPr>
          <p:cNvPr id="4" name="Footer Placeholder 3"/>
          <p:cNvSpPr>
            <a:spLocks noGrp="1"/>
          </p:cNvSpPr>
          <p:nvPr>
            <p:ph type="ftr" sz="quarter" idx="11"/>
          </p:nvPr>
        </p:nvSpPr>
        <p:spPr/>
        <p:txBody>
          <a:bodyPr/>
          <a:lstStyle/>
          <a:p>
            <a:pPr>
              <a:defRPr/>
            </a:pPr>
            <a:r>
              <a:rPr lang="en-IN" smtClean="0"/>
              <a:t>© GST &amp; Indirect Taxes Committee, ICAI</a:t>
            </a:r>
            <a:endParaRPr lang="en-IN" dirty="0"/>
          </a:p>
        </p:txBody>
      </p:sp>
      <p:sp>
        <p:nvSpPr>
          <p:cNvPr id="5" name="Slide Number Placeholder 4"/>
          <p:cNvSpPr>
            <a:spLocks noGrp="1"/>
          </p:cNvSpPr>
          <p:nvPr>
            <p:ph type="sldNum" sz="quarter" idx="12"/>
          </p:nvPr>
        </p:nvSpPr>
        <p:spPr/>
        <p:txBody>
          <a:bodyPr/>
          <a:lstStyle/>
          <a:p>
            <a:fld id="{2AC1C4F3-0758-4693-96D4-8901426768B0}" type="slidenum">
              <a:rPr lang="en-IN" altLang="en-US" smtClean="0"/>
              <a:pPr/>
              <a:t>8</a:t>
            </a:fld>
            <a:endParaRPr lang="en-IN" altLang="en-US"/>
          </a:p>
        </p:txBody>
      </p:sp>
    </p:spTree>
    <p:extLst>
      <p:ext uri="{BB962C8B-B14F-4D97-AF65-F5344CB8AC3E}">
        <p14:creationId xmlns:p14="http://schemas.microsoft.com/office/powerpoint/2010/main" val="352766922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43138" y="0"/>
            <a:ext cx="8286317" cy="1378226"/>
          </a:xfrm>
        </p:spPr>
        <p:txBody>
          <a:bodyPr/>
          <a:lstStyle/>
          <a:p>
            <a:r>
              <a:rPr lang="en-US" sz="3200" b="1" dirty="0">
                <a:solidFill>
                  <a:schemeClr val="bg1"/>
                </a:solidFill>
              </a:rPr>
              <a:t>Navigating Inspection, Search and Seizure Through a different lens</a:t>
            </a:r>
            <a:endParaRPr lang="en-IN" sz="3200" dirty="0"/>
          </a:p>
        </p:txBody>
      </p:sp>
      <p:sp>
        <p:nvSpPr>
          <p:cNvPr id="3" name="Content Placeholder 2"/>
          <p:cNvSpPr>
            <a:spLocks noGrp="1"/>
          </p:cNvSpPr>
          <p:nvPr>
            <p:ph idx="1"/>
          </p:nvPr>
        </p:nvSpPr>
        <p:spPr>
          <a:xfrm>
            <a:off x="831273" y="1759527"/>
            <a:ext cx="10598727" cy="4447309"/>
          </a:xfrm>
        </p:spPr>
        <p:txBody>
          <a:bodyPr/>
          <a:lstStyle/>
          <a:p>
            <a:r>
              <a:rPr lang="en-IN" sz="2800" b="1" dirty="0" smtClean="0"/>
              <a:t>Question </a:t>
            </a:r>
            <a:r>
              <a:rPr lang="en-IN" sz="2800" b="1" dirty="0"/>
              <a:t>3 </a:t>
            </a:r>
            <a:endParaRPr lang="en-IN" sz="2800" dirty="0"/>
          </a:p>
          <a:p>
            <a:pPr marL="0" indent="0">
              <a:buNone/>
            </a:pPr>
            <a:r>
              <a:rPr lang="en-IN" sz="2800" i="1" dirty="0"/>
              <a:t>At the time of inspection, if the officer pressures the </a:t>
            </a:r>
            <a:r>
              <a:rPr lang="en-IN" sz="2800" i="1" dirty="0" err="1"/>
              <a:t>assessee</a:t>
            </a:r>
            <a:r>
              <a:rPr lang="en-IN" sz="2800" i="1" dirty="0"/>
              <a:t> to deposit a certain amount, what precautions should be taken to protect the </a:t>
            </a:r>
            <a:r>
              <a:rPr lang="en-IN" sz="2800" i="1" dirty="0" err="1"/>
              <a:t>assessee’s</a:t>
            </a:r>
            <a:r>
              <a:rPr lang="en-IN" sz="2800" i="1" dirty="0"/>
              <a:t> rights in future proceedings?</a:t>
            </a:r>
          </a:p>
          <a:p>
            <a:r>
              <a:rPr lang="en-IN" sz="2800" b="1" dirty="0"/>
              <a:t>Answer</a:t>
            </a:r>
            <a:endParaRPr lang="en-IN" sz="2800" dirty="0"/>
          </a:p>
          <a:p>
            <a:pPr marL="0" indent="0">
              <a:buNone/>
            </a:pPr>
            <a:r>
              <a:rPr lang="en-IN" sz="2800" dirty="0"/>
              <a:t>Inspection is only one part of the process to determine whether any tax is actually payable. It may provide the basis for an SCN and determination of demand; recovery follows thereafter.</a:t>
            </a:r>
          </a:p>
          <a:p>
            <a:pPr marL="0" indent="0">
              <a:buNone/>
            </a:pPr>
            <a:r>
              <a:rPr lang="en-IN" sz="2800" dirty="0"/>
              <a:t>Therefore, there is ordinarily no requirement to make payment merely</a:t>
            </a:r>
          </a:p>
        </p:txBody>
      </p:sp>
      <p:sp>
        <p:nvSpPr>
          <p:cNvPr id="4" name="Footer Placeholder 3"/>
          <p:cNvSpPr>
            <a:spLocks noGrp="1"/>
          </p:cNvSpPr>
          <p:nvPr>
            <p:ph type="ftr" sz="quarter" idx="11"/>
          </p:nvPr>
        </p:nvSpPr>
        <p:spPr/>
        <p:txBody>
          <a:bodyPr/>
          <a:lstStyle/>
          <a:p>
            <a:pPr>
              <a:defRPr/>
            </a:pPr>
            <a:r>
              <a:rPr lang="en-IN" smtClean="0"/>
              <a:t>© GST &amp; Indirect Taxes Committee, ICAI</a:t>
            </a:r>
            <a:endParaRPr lang="en-IN" dirty="0"/>
          </a:p>
        </p:txBody>
      </p:sp>
      <p:sp>
        <p:nvSpPr>
          <p:cNvPr id="5" name="Slide Number Placeholder 4"/>
          <p:cNvSpPr>
            <a:spLocks noGrp="1"/>
          </p:cNvSpPr>
          <p:nvPr>
            <p:ph type="sldNum" sz="quarter" idx="12"/>
          </p:nvPr>
        </p:nvSpPr>
        <p:spPr/>
        <p:txBody>
          <a:bodyPr/>
          <a:lstStyle/>
          <a:p>
            <a:fld id="{2AC1C4F3-0758-4693-96D4-8901426768B0}" type="slidenum">
              <a:rPr lang="en-IN" altLang="en-US" smtClean="0"/>
              <a:pPr/>
              <a:t>9</a:t>
            </a:fld>
            <a:endParaRPr lang="en-IN" altLang="en-US"/>
          </a:p>
        </p:txBody>
      </p:sp>
    </p:spTree>
    <p:extLst>
      <p:ext uri="{BB962C8B-B14F-4D97-AF65-F5344CB8AC3E}">
        <p14:creationId xmlns:p14="http://schemas.microsoft.com/office/powerpoint/2010/main" val="1990905704"/>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Ion Boardroom">
  <a:themeElements>
    <a:clrScheme name="Ion Boardroom">
      <a:dk1>
        <a:sysClr val="windowText" lastClr="000000"/>
      </a:dk1>
      <a:lt1>
        <a:sysClr val="window" lastClr="FFFFFF"/>
      </a:lt1>
      <a:dk2>
        <a:srgbClr val="0E5580"/>
      </a:dk2>
      <a:lt2>
        <a:srgbClr val="EBEBEB"/>
      </a:lt2>
      <a:accent1>
        <a:srgbClr val="ACD433"/>
      </a:accent1>
      <a:accent2>
        <a:srgbClr val="E6C133"/>
      </a:accent2>
      <a:accent3>
        <a:srgbClr val="EF7A24"/>
      </a:accent3>
      <a:accent4>
        <a:srgbClr val="5AA0F5"/>
      </a:accent4>
      <a:accent5>
        <a:srgbClr val="75CEEC"/>
      </a:accent5>
      <a:accent6>
        <a:srgbClr val="65D6A0"/>
      </a:accent6>
      <a:hlink>
        <a:srgbClr val="C4E46E"/>
      </a:hlink>
      <a:folHlink>
        <a:srgbClr val="BDE0FB"/>
      </a:folHlink>
    </a:clrScheme>
    <a:fontScheme name="Custom 1">
      <a:majorFont>
        <a:latin typeface="Palatino Linotype"/>
        <a:ea typeface=""/>
        <a:cs typeface=""/>
      </a:majorFont>
      <a:minorFont>
        <a:latin typeface="Times New Roman"/>
        <a:ea typeface=""/>
        <a:cs typeface=""/>
      </a:minorFont>
    </a:fontScheme>
    <a:fmtScheme name="Ion Boardroom">
      <a:fillStyleLst>
        <a:solidFill>
          <a:schemeClr val="phClr"/>
        </a:solidFill>
        <a:gradFill rotWithShape="1">
          <a:gsLst>
            <a:gs pos="0">
              <a:schemeClr val="phClr">
                <a:tint val="64000"/>
                <a:lumMod val="118000"/>
              </a:schemeClr>
            </a:gs>
            <a:gs pos="100000">
              <a:schemeClr val="phClr">
                <a:tint val="92000"/>
                <a:alpha val="100000"/>
                <a:lumMod val="110000"/>
              </a:schemeClr>
            </a:gs>
          </a:gsLst>
          <a:lin ang="5400000" scaled="0"/>
        </a:gradFill>
        <a:gradFill rotWithShape="1">
          <a:gsLst>
            <a:gs pos="0">
              <a:schemeClr val="phClr">
                <a:tint val="98000"/>
                <a:lumMod val="114000"/>
              </a:schemeClr>
            </a:gs>
            <a:gs pos="100000">
              <a:schemeClr val="phClr">
                <a:shade val="90000"/>
                <a:lumMod val="84000"/>
              </a:schemeClr>
            </a:gs>
          </a:gsLst>
          <a:lin ang="5400000" scaled="0"/>
        </a:gradFill>
      </a:fillStyleLst>
      <a:lnStyleLst>
        <a:ln w="9525" cap="rnd" cmpd="sng" algn="ctr">
          <a:solidFill>
            <a:schemeClr val="phClr"/>
          </a:solidFill>
          <a:prstDash val="solid"/>
        </a:ln>
        <a:ln w="19050" cap="rnd" cmpd="sng" algn="ctr">
          <a:solidFill>
            <a:schemeClr val="phClr"/>
          </a:solidFill>
          <a:prstDash val="solid"/>
        </a:ln>
        <a:ln w="28575" cap="rnd" cmpd="sng"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63500" dist="38100" dir="5400000" rotWithShape="0">
              <a:srgbClr val="000000">
                <a:alpha val="60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2000"/>
                <a:hueMod val="96000"/>
                <a:satMod val="128000"/>
                <a:lumMod val="114000"/>
              </a:schemeClr>
            </a:gs>
            <a:gs pos="100000">
              <a:schemeClr val="phClr">
                <a:shade val="62000"/>
                <a:hueMod val="100000"/>
                <a:satMod val="134000"/>
                <a:lumMod val="56000"/>
              </a:schemeClr>
            </a:gs>
          </a:gsLst>
          <a:path path="circle">
            <a:fillToRect l="45000" t="65000" r="125000" b="100000"/>
          </a:path>
        </a:gradFill>
        <a:blipFill rotWithShape="1">
          <a:blip xmlns:r="http://schemas.openxmlformats.org/officeDocument/2006/relationships" r:embed="rId1">
            <a:duotone>
              <a:schemeClr val="phClr">
                <a:shade val="62000"/>
                <a:hueMod val="108000"/>
                <a:satMod val="164000"/>
                <a:lumMod val="69000"/>
              </a:schemeClr>
              <a:schemeClr val="phClr">
                <a:tint val="96000"/>
                <a:hueMod val="90000"/>
                <a:satMod val="130000"/>
                <a:lumMod val="134000"/>
              </a:schemeClr>
            </a:duotone>
          </a:blip>
          <a:stretch/>
        </a:blipFill>
      </a:bgFillStyleLst>
    </a:fmtScheme>
  </a:themeElements>
  <a:objectDefaults/>
  <a:extraClrSchemeLst/>
  <a:extLst>
    <a:ext uri="{05A4C25C-085E-4340-85A3-A5531E510DB2}">
      <thm15:themeFamily xmlns:thm15="http://schemas.microsoft.com/office/thememl/2012/main" name="Ion Boardroom" id="{FC33163D-4339-46B1-8EED-24C834239D99}" vid="{A3AB87EF-B655-4FFF-8D05-F333AD7F2789}"/>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2332</TotalTime>
  <Words>2168</Words>
  <Application>Microsoft Office PowerPoint</Application>
  <PresentationFormat>Widescreen</PresentationFormat>
  <Paragraphs>190</Paragraphs>
  <Slides>27</Slides>
  <Notes>2</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27</vt:i4>
      </vt:variant>
    </vt:vector>
  </HeadingPairs>
  <TitlesOfParts>
    <vt:vector size="37" baseType="lpstr">
      <vt:lpstr>Arial</vt:lpstr>
      <vt:lpstr>Bodoni MT Poster Compressed</vt:lpstr>
      <vt:lpstr>Calibri</vt:lpstr>
      <vt:lpstr>Cambria Math</vt:lpstr>
      <vt:lpstr>Courier New</vt:lpstr>
      <vt:lpstr>Palatino Linotype</vt:lpstr>
      <vt:lpstr>Times New Roman</vt:lpstr>
      <vt:lpstr>Wingdings</vt:lpstr>
      <vt:lpstr>Wingdings 3</vt:lpstr>
      <vt:lpstr>Ion Boardroom</vt:lpstr>
      <vt:lpstr>Webinar on GST Helpdesk: Navigating Inspection, Search and Seizure  Date: 18-08-2026                  By CA Ritesh Arora</vt:lpstr>
      <vt:lpstr>Navigating Inspection, Search and Seizure Through a different lens</vt:lpstr>
      <vt:lpstr>Navigating Inspection, Search and Seizure Through a different lens</vt:lpstr>
      <vt:lpstr>Navigating Inspection, Search and Seizure Through a different lens</vt:lpstr>
      <vt:lpstr>Navigating Inspection, Search and Seizure Through a different lens</vt:lpstr>
      <vt:lpstr>Navigating Inspection, Search and Seizure Through a different lens</vt:lpstr>
      <vt:lpstr>Navigating Inspection, Search and Seizure Through a different lens</vt:lpstr>
      <vt:lpstr>Navigating Inspection, Search and Seizure Through a different lens</vt:lpstr>
      <vt:lpstr>Navigating Inspection, Search and Seizure Through a different lens</vt:lpstr>
      <vt:lpstr>Navigating Inspection, Search and Seizure Through a different lens</vt:lpstr>
      <vt:lpstr>Navigating Inspection, Search and Seizure Through a different lens</vt:lpstr>
      <vt:lpstr>Navigating Inspection, Search and Seizure Through a different lens</vt:lpstr>
      <vt:lpstr>Navigating Inspection, Search and Seizure Through a different lens</vt:lpstr>
      <vt:lpstr>Navigating Inspection, Search and Seizure Through a different lens</vt:lpstr>
      <vt:lpstr>Navigating Inspection, Search and Seizure Through a different lens</vt:lpstr>
      <vt:lpstr>Navigating Inspection, Search and Seizure Through a different lens</vt:lpstr>
      <vt:lpstr>Navigating Inspection, Search and Seizure Through a different lens</vt:lpstr>
      <vt:lpstr>Navigating Inspection, Search and Seizure Through a different lens</vt:lpstr>
      <vt:lpstr>Navigating Inspection, Search and Seizure Through a different lens</vt:lpstr>
      <vt:lpstr>Navigating Inspection, Search and Seizure Through a different lens</vt:lpstr>
      <vt:lpstr>Navigating Inspection, Search and Seizure Through a different lens</vt:lpstr>
      <vt:lpstr>Navigating Inspection, Search and Seizure Through a different lens</vt:lpstr>
      <vt:lpstr>Navigating Inspection, Search and Seizure Through a different lens</vt:lpstr>
      <vt:lpstr>Navigating Inspection, Search and Seizure Through a different lens</vt:lpstr>
      <vt:lpstr>Navigating Inspection, Search and Seizure Through a different lens</vt:lpstr>
      <vt:lpstr>Navigating Inspection, Search and Seizure Through a different lens</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Sai  Prashanth</dc:creator>
  <cp:lastModifiedBy>Ritesh Arora</cp:lastModifiedBy>
  <cp:revision>226</cp:revision>
  <cp:lastPrinted>2018-04-30T08:55:06Z</cp:lastPrinted>
  <dcterms:created xsi:type="dcterms:W3CDTF">2017-05-14T04:11:47Z</dcterms:created>
  <dcterms:modified xsi:type="dcterms:W3CDTF">2026-08-17T09:29:18Z</dcterms:modified>
</cp:coreProperties>
</file>